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1" r:id="rId5"/>
    <p:sldId id="262" r:id="rId6"/>
    <p:sldId id="294" r:id="rId7"/>
    <p:sldId id="297" r:id="rId8"/>
    <p:sldId id="277" r:id="rId9"/>
    <p:sldId id="278" r:id="rId10"/>
    <p:sldId id="279" r:id="rId11"/>
    <p:sldId id="280" r:id="rId12"/>
    <p:sldId id="282" r:id="rId13"/>
    <p:sldId id="285" r:id="rId14"/>
    <p:sldId id="287" r:id="rId15"/>
    <p:sldId id="299" r:id="rId16"/>
    <p:sldId id="298" r:id="rId17"/>
    <p:sldId id="275" r:id="rId18"/>
    <p:sldId id="295" r:id="rId19"/>
    <p:sldId id="296" r:id="rId20"/>
    <p:sldId id="272" r:id="rId21"/>
    <p:sldId id="270" r:id="rId22"/>
  </p:sldIdLst>
  <p:sldSz cx="9144000" cy="6858000" type="screen4x3"/>
  <p:notesSz cx="9926638" cy="679767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5EE"/>
    <a:srgbClr val="6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CC289-2775-B273-459C-3E7B4BDB3876}" v="39" dt="2026-01-05T08:56:13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117AC-B199-4401-811E-EF6D46C49D6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1082C2-8BDE-4A9B-B2CA-E2CCD6B39CDA}">
      <dgm:prSet/>
      <dgm:spPr/>
      <dgm:t>
        <a:bodyPr/>
        <a:lstStyle/>
        <a:p>
          <a:r>
            <a:rPr lang="da-DK" dirty="0"/>
            <a:t>Vi har nogle fantastiske fysiske rammer</a:t>
          </a:r>
          <a:endParaRPr lang="en-US" dirty="0"/>
        </a:p>
      </dgm:t>
    </dgm:pt>
    <dgm:pt modelId="{AAC681E8-EF12-4849-866B-AF43C216726A}" type="parTrans" cxnId="{784331A4-ACB4-4183-B004-961B4B4AED11}">
      <dgm:prSet/>
      <dgm:spPr/>
      <dgm:t>
        <a:bodyPr/>
        <a:lstStyle/>
        <a:p>
          <a:endParaRPr lang="en-US"/>
        </a:p>
      </dgm:t>
    </dgm:pt>
    <dgm:pt modelId="{C1901A5A-08BB-4160-A06E-340C6D686595}" type="sibTrans" cxnId="{784331A4-ACB4-4183-B004-961B4B4AED11}">
      <dgm:prSet/>
      <dgm:spPr/>
      <dgm:t>
        <a:bodyPr/>
        <a:lstStyle/>
        <a:p>
          <a:endParaRPr lang="en-US"/>
        </a:p>
      </dgm:t>
    </dgm:pt>
    <dgm:pt modelId="{F4D0CA18-68EE-4111-A7C9-5FEB469BE2D4}">
      <dgm:prSet/>
      <dgm:spPr/>
      <dgm:t>
        <a:bodyPr/>
        <a:lstStyle/>
        <a:p>
          <a:pPr rtl="0"/>
          <a:r>
            <a:rPr lang="da-DK" dirty="0"/>
            <a:t>Vi har en mangfoldig elevgruppe</a:t>
          </a:r>
          <a:r>
            <a:rPr lang="da-DK" dirty="0">
              <a:latin typeface="Verdana"/>
            </a:rPr>
            <a:t> </a:t>
          </a:r>
          <a:endParaRPr lang="en-US" dirty="0"/>
        </a:p>
      </dgm:t>
    </dgm:pt>
    <dgm:pt modelId="{E017480E-785B-4BB1-A563-7E6ACA43D864}" type="parTrans" cxnId="{4DCD6F6D-015D-43C1-AE62-61A2169DD07E}">
      <dgm:prSet/>
      <dgm:spPr/>
      <dgm:t>
        <a:bodyPr/>
        <a:lstStyle/>
        <a:p>
          <a:endParaRPr lang="en-US"/>
        </a:p>
      </dgm:t>
    </dgm:pt>
    <dgm:pt modelId="{3BCB352F-BE7D-4B2E-9850-1E136B8F7DCC}" type="sibTrans" cxnId="{4DCD6F6D-015D-43C1-AE62-61A2169DD07E}">
      <dgm:prSet/>
      <dgm:spPr/>
      <dgm:t>
        <a:bodyPr/>
        <a:lstStyle/>
        <a:p>
          <a:endParaRPr lang="en-US"/>
        </a:p>
      </dgm:t>
    </dgm:pt>
    <dgm:pt modelId="{38C4F02D-0A59-46B3-91C6-F181EA0C0F91}">
      <dgm:prSet/>
      <dgm:spPr/>
      <dgm:t>
        <a:bodyPr/>
        <a:lstStyle/>
        <a:p>
          <a:r>
            <a:rPr lang="da-DK" dirty="0"/>
            <a:t>Vi bor midt i byen med mange muligheder i nærområdet</a:t>
          </a:r>
          <a:endParaRPr lang="en-US" dirty="0"/>
        </a:p>
      </dgm:t>
    </dgm:pt>
    <dgm:pt modelId="{7280E2CE-15DD-4417-B844-0CDD09E08B13}" type="parTrans" cxnId="{ADB8D6E7-0943-4D4F-88FB-FD43650F20D3}">
      <dgm:prSet/>
      <dgm:spPr/>
      <dgm:t>
        <a:bodyPr/>
        <a:lstStyle/>
        <a:p>
          <a:endParaRPr lang="en-US"/>
        </a:p>
      </dgm:t>
    </dgm:pt>
    <dgm:pt modelId="{68311DAF-D692-48CB-AD54-56AC52451397}" type="sibTrans" cxnId="{ADB8D6E7-0943-4D4F-88FB-FD43650F20D3}">
      <dgm:prSet/>
      <dgm:spPr/>
      <dgm:t>
        <a:bodyPr/>
        <a:lstStyle/>
        <a:p>
          <a:endParaRPr lang="en-US"/>
        </a:p>
      </dgm:t>
    </dgm:pt>
    <dgm:pt modelId="{7A67A4EE-DB6E-4496-9759-9A4379A92DB0}">
      <dgm:prSet/>
      <dgm:spPr/>
      <dgm:t>
        <a:bodyPr/>
        <a:lstStyle/>
        <a:p>
          <a:r>
            <a:rPr lang="da-DK" dirty="0"/>
            <a:t>Vi har dygtige og engagerede medarbejdere</a:t>
          </a:r>
          <a:endParaRPr lang="en-US" dirty="0"/>
        </a:p>
      </dgm:t>
    </dgm:pt>
    <dgm:pt modelId="{7851122B-0820-49C8-AE4E-BF32D66EF111}" type="parTrans" cxnId="{8C974555-788C-4E6C-BDFB-736944F2A0A9}">
      <dgm:prSet/>
      <dgm:spPr/>
      <dgm:t>
        <a:bodyPr/>
        <a:lstStyle/>
        <a:p>
          <a:endParaRPr lang="en-US"/>
        </a:p>
      </dgm:t>
    </dgm:pt>
    <dgm:pt modelId="{9A9367E2-33EA-4BDC-8B47-3C377E8DF37E}" type="sibTrans" cxnId="{8C974555-788C-4E6C-BDFB-736944F2A0A9}">
      <dgm:prSet/>
      <dgm:spPr/>
      <dgm:t>
        <a:bodyPr/>
        <a:lstStyle/>
        <a:p>
          <a:endParaRPr lang="en-US"/>
        </a:p>
      </dgm:t>
    </dgm:pt>
    <dgm:pt modelId="{3D26B878-9637-4200-AD2E-46FC0EC1F612}" type="pres">
      <dgm:prSet presAssocID="{D9A117AC-B199-4401-811E-EF6D46C49D65}" presName="diagram" presStyleCnt="0">
        <dgm:presLayoutVars>
          <dgm:dir/>
          <dgm:resizeHandles val="exact"/>
        </dgm:presLayoutVars>
      </dgm:prSet>
      <dgm:spPr/>
    </dgm:pt>
    <dgm:pt modelId="{176CF844-348C-4548-BA98-9CD657E0BA13}" type="pres">
      <dgm:prSet presAssocID="{CB1082C2-8BDE-4A9B-B2CA-E2CCD6B39CDA}" presName="node" presStyleLbl="node1" presStyleIdx="0" presStyleCnt="4">
        <dgm:presLayoutVars>
          <dgm:bulletEnabled val="1"/>
        </dgm:presLayoutVars>
      </dgm:prSet>
      <dgm:spPr/>
    </dgm:pt>
    <dgm:pt modelId="{7071153E-7CB8-433B-A9A9-4FA06091DAAE}" type="pres">
      <dgm:prSet presAssocID="{C1901A5A-08BB-4160-A06E-340C6D686595}" presName="sibTrans" presStyleCnt="0"/>
      <dgm:spPr/>
    </dgm:pt>
    <dgm:pt modelId="{5A6E32C3-FD93-4080-A273-79E11B7F8AA4}" type="pres">
      <dgm:prSet presAssocID="{F4D0CA18-68EE-4111-A7C9-5FEB469BE2D4}" presName="node" presStyleLbl="node1" presStyleIdx="1" presStyleCnt="4">
        <dgm:presLayoutVars>
          <dgm:bulletEnabled val="1"/>
        </dgm:presLayoutVars>
      </dgm:prSet>
      <dgm:spPr/>
    </dgm:pt>
    <dgm:pt modelId="{F82CC129-FE39-4E30-957E-066B0BFAA49D}" type="pres">
      <dgm:prSet presAssocID="{3BCB352F-BE7D-4B2E-9850-1E136B8F7DCC}" presName="sibTrans" presStyleCnt="0"/>
      <dgm:spPr/>
    </dgm:pt>
    <dgm:pt modelId="{5A025C3F-BC76-4F2C-B76C-DA8E148410F2}" type="pres">
      <dgm:prSet presAssocID="{38C4F02D-0A59-46B3-91C6-F181EA0C0F91}" presName="node" presStyleLbl="node1" presStyleIdx="2" presStyleCnt="4">
        <dgm:presLayoutVars>
          <dgm:bulletEnabled val="1"/>
        </dgm:presLayoutVars>
      </dgm:prSet>
      <dgm:spPr/>
    </dgm:pt>
    <dgm:pt modelId="{0E6BBD69-A83A-45F6-B0CD-AA4567A7A6E6}" type="pres">
      <dgm:prSet presAssocID="{68311DAF-D692-48CB-AD54-56AC52451397}" presName="sibTrans" presStyleCnt="0"/>
      <dgm:spPr/>
    </dgm:pt>
    <dgm:pt modelId="{77CBFAC8-5E56-43F4-80E4-A72A6D604356}" type="pres">
      <dgm:prSet presAssocID="{7A67A4EE-DB6E-4496-9759-9A4379A92DB0}" presName="node" presStyleLbl="node1" presStyleIdx="3" presStyleCnt="4">
        <dgm:presLayoutVars>
          <dgm:bulletEnabled val="1"/>
        </dgm:presLayoutVars>
      </dgm:prSet>
      <dgm:spPr/>
    </dgm:pt>
  </dgm:ptLst>
  <dgm:cxnLst>
    <dgm:cxn modelId="{4DCD6F6D-015D-43C1-AE62-61A2169DD07E}" srcId="{D9A117AC-B199-4401-811E-EF6D46C49D65}" destId="{F4D0CA18-68EE-4111-A7C9-5FEB469BE2D4}" srcOrd="1" destOrd="0" parTransId="{E017480E-785B-4BB1-A563-7E6ACA43D864}" sibTransId="{3BCB352F-BE7D-4B2E-9850-1E136B8F7DCC}"/>
    <dgm:cxn modelId="{8C974555-788C-4E6C-BDFB-736944F2A0A9}" srcId="{D9A117AC-B199-4401-811E-EF6D46C49D65}" destId="{7A67A4EE-DB6E-4496-9759-9A4379A92DB0}" srcOrd="3" destOrd="0" parTransId="{7851122B-0820-49C8-AE4E-BF32D66EF111}" sibTransId="{9A9367E2-33EA-4BDC-8B47-3C377E8DF37E}"/>
    <dgm:cxn modelId="{45C2FA77-7953-4387-92A2-62A017D5C5CA}" type="presOf" srcId="{38C4F02D-0A59-46B3-91C6-F181EA0C0F91}" destId="{5A025C3F-BC76-4F2C-B76C-DA8E148410F2}" srcOrd="0" destOrd="0" presId="urn:microsoft.com/office/officeart/2005/8/layout/default"/>
    <dgm:cxn modelId="{E0896D98-7FBF-48C3-96A2-BEFD6FA76629}" type="presOf" srcId="{7A67A4EE-DB6E-4496-9759-9A4379A92DB0}" destId="{77CBFAC8-5E56-43F4-80E4-A72A6D604356}" srcOrd="0" destOrd="0" presId="urn:microsoft.com/office/officeart/2005/8/layout/default"/>
    <dgm:cxn modelId="{784331A4-ACB4-4183-B004-961B4B4AED11}" srcId="{D9A117AC-B199-4401-811E-EF6D46C49D65}" destId="{CB1082C2-8BDE-4A9B-B2CA-E2CCD6B39CDA}" srcOrd="0" destOrd="0" parTransId="{AAC681E8-EF12-4849-866B-AF43C216726A}" sibTransId="{C1901A5A-08BB-4160-A06E-340C6D686595}"/>
    <dgm:cxn modelId="{6180D8A6-0BE9-40A8-BED9-731BEF255AF3}" type="presOf" srcId="{CB1082C2-8BDE-4A9B-B2CA-E2CCD6B39CDA}" destId="{176CF844-348C-4548-BA98-9CD657E0BA13}" srcOrd="0" destOrd="0" presId="urn:microsoft.com/office/officeart/2005/8/layout/default"/>
    <dgm:cxn modelId="{79D9EEAD-9D3C-48B2-B28B-C54BD40AB3BA}" type="presOf" srcId="{F4D0CA18-68EE-4111-A7C9-5FEB469BE2D4}" destId="{5A6E32C3-FD93-4080-A273-79E11B7F8AA4}" srcOrd="0" destOrd="0" presId="urn:microsoft.com/office/officeart/2005/8/layout/default"/>
    <dgm:cxn modelId="{ADB8D6E7-0943-4D4F-88FB-FD43650F20D3}" srcId="{D9A117AC-B199-4401-811E-EF6D46C49D65}" destId="{38C4F02D-0A59-46B3-91C6-F181EA0C0F91}" srcOrd="2" destOrd="0" parTransId="{7280E2CE-15DD-4417-B844-0CDD09E08B13}" sibTransId="{68311DAF-D692-48CB-AD54-56AC52451397}"/>
    <dgm:cxn modelId="{00CDBDFA-400C-4B2D-A215-42C6C915E999}" type="presOf" srcId="{D9A117AC-B199-4401-811E-EF6D46C49D65}" destId="{3D26B878-9637-4200-AD2E-46FC0EC1F612}" srcOrd="0" destOrd="0" presId="urn:microsoft.com/office/officeart/2005/8/layout/default"/>
    <dgm:cxn modelId="{D2720DBF-0F53-4BEF-9E9E-B7576384498E}" type="presParOf" srcId="{3D26B878-9637-4200-AD2E-46FC0EC1F612}" destId="{176CF844-348C-4548-BA98-9CD657E0BA13}" srcOrd="0" destOrd="0" presId="urn:microsoft.com/office/officeart/2005/8/layout/default"/>
    <dgm:cxn modelId="{07B7EBC3-6135-4825-9C2B-40D098CABB5D}" type="presParOf" srcId="{3D26B878-9637-4200-AD2E-46FC0EC1F612}" destId="{7071153E-7CB8-433B-A9A9-4FA06091DAAE}" srcOrd="1" destOrd="0" presId="urn:microsoft.com/office/officeart/2005/8/layout/default"/>
    <dgm:cxn modelId="{2E05DFC7-3CFA-4DF9-894F-997969B7FDE7}" type="presParOf" srcId="{3D26B878-9637-4200-AD2E-46FC0EC1F612}" destId="{5A6E32C3-FD93-4080-A273-79E11B7F8AA4}" srcOrd="2" destOrd="0" presId="urn:microsoft.com/office/officeart/2005/8/layout/default"/>
    <dgm:cxn modelId="{3CD98801-1945-403B-8E38-E0058AFA0DB5}" type="presParOf" srcId="{3D26B878-9637-4200-AD2E-46FC0EC1F612}" destId="{F82CC129-FE39-4E30-957E-066B0BFAA49D}" srcOrd="3" destOrd="0" presId="urn:microsoft.com/office/officeart/2005/8/layout/default"/>
    <dgm:cxn modelId="{CD9F9CDF-3B01-489A-91B1-3093A7EFCB4F}" type="presParOf" srcId="{3D26B878-9637-4200-AD2E-46FC0EC1F612}" destId="{5A025C3F-BC76-4F2C-B76C-DA8E148410F2}" srcOrd="4" destOrd="0" presId="urn:microsoft.com/office/officeart/2005/8/layout/default"/>
    <dgm:cxn modelId="{E17BEF64-063C-4FE9-A453-014B7FDD2651}" type="presParOf" srcId="{3D26B878-9637-4200-AD2E-46FC0EC1F612}" destId="{0E6BBD69-A83A-45F6-B0CD-AA4567A7A6E6}" srcOrd="5" destOrd="0" presId="urn:microsoft.com/office/officeart/2005/8/layout/default"/>
    <dgm:cxn modelId="{C4661638-8D20-4EEF-80EF-4F3B99797C47}" type="presParOf" srcId="{3D26B878-9637-4200-AD2E-46FC0EC1F612}" destId="{77CBFAC8-5E56-43F4-80E4-A72A6D60435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FEC14-0FDA-452C-BB78-A9C43485DD81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F8A7BA1-98D8-49AA-A6B5-E36CBF918BCD}">
      <dgm:prSet phldrT="[Tekst]" custT="1"/>
      <dgm:spPr>
        <a:solidFill>
          <a:srgbClr val="4A75EE"/>
        </a:solidFill>
      </dgm:spPr>
      <dgm:t>
        <a:bodyPr lIns="0" tIns="108000" rIns="72000" bIns="108000" anchor="ctr" anchorCtr="1"/>
        <a:lstStyle/>
        <a:p>
          <a:r>
            <a:rPr lang="da-DK" sz="1400" b="1" cap="small" baseline="0" err="1"/>
            <a:t>Selv-hjulpen</a:t>
          </a:r>
          <a:endParaRPr lang="da-DK" sz="1400" b="1" cap="small" baseline="0"/>
        </a:p>
      </dgm:t>
    </dgm:pt>
    <dgm:pt modelId="{7E44643B-B213-4835-939B-A2D0B99C8F28}" type="parTrans" cxnId="{899ABCD9-687C-4FAF-81DA-59C7034778D7}">
      <dgm:prSet/>
      <dgm:spPr/>
      <dgm:t>
        <a:bodyPr/>
        <a:lstStyle/>
        <a:p>
          <a:endParaRPr lang="da-DK"/>
        </a:p>
      </dgm:t>
    </dgm:pt>
    <dgm:pt modelId="{102C967D-A972-45B3-8365-2AB529D8B68B}" type="sibTrans" cxnId="{899ABCD9-687C-4FAF-81DA-59C7034778D7}">
      <dgm:prSet/>
      <dgm:spPr/>
      <dgm:t>
        <a:bodyPr/>
        <a:lstStyle/>
        <a:p>
          <a:endParaRPr lang="da-DK"/>
        </a:p>
      </dgm:t>
    </dgm:pt>
    <dgm:pt modelId="{BDFFA78F-FB73-4B0C-812C-E78B58E73784}">
      <dgm:prSet phldrT="[Tekst]" custT="1"/>
      <dgm:spPr>
        <a:solidFill>
          <a:srgbClr val="4A75EE"/>
        </a:solidFill>
      </dgm:spPr>
      <dgm:t>
        <a:bodyPr lIns="72000" tIns="108000" rIns="0" bIns="108000" anchor="ctr" anchorCtr="1"/>
        <a:lstStyle/>
        <a:p>
          <a:r>
            <a:rPr lang="da-DK" sz="1400" b="1" cap="small" baseline="0" err="1"/>
            <a:t>Selv-stændig</a:t>
          </a:r>
          <a:endParaRPr lang="da-DK" sz="1400" b="1" cap="small" baseline="0"/>
        </a:p>
      </dgm:t>
    </dgm:pt>
    <dgm:pt modelId="{A3A5EA69-55E3-42F3-B1A1-DB6DAA70A9EE}" type="parTrans" cxnId="{4EB9ADF8-AC59-4226-A56C-90075BF7A436}">
      <dgm:prSet/>
      <dgm:spPr/>
      <dgm:t>
        <a:bodyPr/>
        <a:lstStyle/>
        <a:p>
          <a:endParaRPr lang="da-DK"/>
        </a:p>
      </dgm:t>
    </dgm:pt>
    <dgm:pt modelId="{0B4B45F1-2152-40E3-BE62-B98CFCCBA241}" type="sibTrans" cxnId="{4EB9ADF8-AC59-4226-A56C-90075BF7A436}">
      <dgm:prSet/>
      <dgm:spPr/>
      <dgm:t>
        <a:bodyPr/>
        <a:lstStyle/>
        <a:p>
          <a:endParaRPr lang="da-DK"/>
        </a:p>
      </dgm:t>
    </dgm:pt>
    <dgm:pt modelId="{1943A182-39D3-45E5-964C-FA8E5A50D7E5}">
      <dgm:prSet phldrT="[Tekst]" custT="1"/>
      <dgm:spPr>
        <a:solidFill>
          <a:srgbClr val="4A75EE"/>
        </a:solidFill>
      </dgm:spPr>
      <dgm:t>
        <a:bodyPr lIns="72000" tIns="108000" rIns="0" bIns="108000" anchor="ctr" anchorCtr="1"/>
        <a:lstStyle/>
        <a:p>
          <a:r>
            <a:rPr lang="da-DK" sz="1400" b="1" cap="small" baseline="0"/>
            <a:t>Social</a:t>
          </a:r>
        </a:p>
      </dgm:t>
    </dgm:pt>
    <dgm:pt modelId="{A043500E-BEAE-48C2-ABAA-961359826B99}" type="parTrans" cxnId="{1AE3DC85-3C15-4D78-BB32-E3BE263F7069}">
      <dgm:prSet/>
      <dgm:spPr/>
      <dgm:t>
        <a:bodyPr/>
        <a:lstStyle/>
        <a:p>
          <a:endParaRPr lang="da-DK"/>
        </a:p>
      </dgm:t>
    </dgm:pt>
    <dgm:pt modelId="{8B41BAB7-C482-48D8-8781-B95F7E5B396B}" type="sibTrans" cxnId="{1AE3DC85-3C15-4D78-BB32-E3BE263F7069}">
      <dgm:prSet/>
      <dgm:spPr/>
      <dgm:t>
        <a:bodyPr/>
        <a:lstStyle/>
        <a:p>
          <a:endParaRPr lang="da-DK"/>
        </a:p>
      </dgm:t>
    </dgm:pt>
    <dgm:pt modelId="{47A1094C-A39D-4FB3-806D-DD2D6E37A063}">
      <dgm:prSet phldrT="[Tekst]" custT="1"/>
      <dgm:spPr>
        <a:solidFill>
          <a:srgbClr val="4A75EE"/>
        </a:solidFill>
      </dgm:spPr>
      <dgm:t>
        <a:bodyPr lIns="0" tIns="108000" rIns="72000" bIns="108000" anchor="ctr" anchorCtr="1"/>
        <a:lstStyle/>
        <a:p>
          <a:r>
            <a:rPr lang="da-DK" sz="1400" b="1" cap="small" baseline="0"/>
            <a:t>Parat til indlæring</a:t>
          </a:r>
        </a:p>
      </dgm:t>
    </dgm:pt>
    <dgm:pt modelId="{9FF14B5B-135F-4E15-8185-528E82994902}" type="parTrans" cxnId="{06A58FD2-EEEA-40F0-8D22-F8140AF64FA4}">
      <dgm:prSet/>
      <dgm:spPr/>
      <dgm:t>
        <a:bodyPr/>
        <a:lstStyle/>
        <a:p>
          <a:endParaRPr lang="da-DK"/>
        </a:p>
      </dgm:t>
    </dgm:pt>
    <dgm:pt modelId="{5898D897-F55D-497A-B8C1-402366772066}" type="sibTrans" cxnId="{06A58FD2-EEEA-40F0-8D22-F8140AF64FA4}">
      <dgm:prSet/>
      <dgm:spPr/>
      <dgm:t>
        <a:bodyPr/>
        <a:lstStyle/>
        <a:p>
          <a:endParaRPr lang="da-DK"/>
        </a:p>
      </dgm:t>
    </dgm:pt>
    <dgm:pt modelId="{74C31718-5A8C-4D78-9B67-BBB8ECA0E17F}" type="pres">
      <dgm:prSet presAssocID="{129FEC14-0FDA-452C-BB78-A9C43485DD8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BE1F260-91AE-4A4C-9050-93DBD702F310}" type="pres">
      <dgm:prSet presAssocID="{129FEC14-0FDA-452C-BB78-A9C43485DD81}" presName="children" presStyleCnt="0"/>
      <dgm:spPr/>
    </dgm:pt>
    <dgm:pt modelId="{E8DD84FD-B869-4711-9DC0-04A48B7F7A2F}" type="pres">
      <dgm:prSet presAssocID="{129FEC14-0FDA-452C-BB78-A9C43485DD81}" presName="childPlaceholder" presStyleCnt="0"/>
      <dgm:spPr/>
    </dgm:pt>
    <dgm:pt modelId="{F35274D1-1112-4E68-9A83-3C646D814006}" type="pres">
      <dgm:prSet presAssocID="{129FEC14-0FDA-452C-BB78-A9C43485DD81}" presName="circle" presStyleCnt="0"/>
      <dgm:spPr/>
    </dgm:pt>
    <dgm:pt modelId="{89C3BA96-C139-4347-9767-6F7ABF2A92DC}" type="pres">
      <dgm:prSet presAssocID="{129FEC14-0FDA-452C-BB78-A9C43485DD8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12C4F5D-C972-4701-8AC9-AC146DA95A23}" type="pres">
      <dgm:prSet presAssocID="{129FEC14-0FDA-452C-BB78-A9C43485DD8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12A1824-BF9E-4CB6-83D8-1F712963E6CE}" type="pres">
      <dgm:prSet presAssocID="{129FEC14-0FDA-452C-BB78-A9C43485DD8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4B80868-C681-46BC-B6C7-FF4C37427B9F}" type="pres">
      <dgm:prSet presAssocID="{129FEC14-0FDA-452C-BB78-A9C43485DD8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A608D68-B5F9-4E17-B518-60BC131A7CEC}" type="pres">
      <dgm:prSet presAssocID="{129FEC14-0FDA-452C-BB78-A9C43485DD81}" presName="quadrantPlaceholder" presStyleCnt="0"/>
      <dgm:spPr/>
    </dgm:pt>
    <dgm:pt modelId="{CDDC9C7F-ACB9-4C4C-A129-EEB9DDE284F3}" type="pres">
      <dgm:prSet presAssocID="{129FEC14-0FDA-452C-BB78-A9C43485DD81}" presName="center1" presStyleLbl="fgShp" presStyleIdx="0" presStyleCnt="2"/>
      <dgm:spPr/>
    </dgm:pt>
    <dgm:pt modelId="{977855C3-86AA-4320-9794-A1BA41F3D309}" type="pres">
      <dgm:prSet presAssocID="{129FEC14-0FDA-452C-BB78-A9C43485DD81}" presName="center2" presStyleLbl="fgShp" presStyleIdx="1" presStyleCnt="2"/>
      <dgm:spPr/>
    </dgm:pt>
  </dgm:ptLst>
  <dgm:cxnLst>
    <dgm:cxn modelId="{5905EF34-C297-4F2D-9A33-8BA3C41D4830}" type="presOf" srcId="{EF8A7BA1-98D8-49AA-A6B5-E36CBF918BCD}" destId="{89C3BA96-C139-4347-9767-6F7ABF2A92DC}" srcOrd="0" destOrd="0" presId="urn:microsoft.com/office/officeart/2005/8/layout/cycle4#1"/>
    <dgm:cxn modelId="{22E24F6B-AFBF-4B9B-8FAB-56A004436586}" type="presOf" srcId="{BDFFA78F-FB73-4B0C-812C-E78B58E73784}" destId="{512C4F5D-C972-4701-8AC9-AC146DA95A23}" srcOrd="0" destOrd="0" presId="urn:microsoft.com/office/officeart/2005/8/layout/cycle4#1"/>
    <dgm:cxn modelId="{05821D80-69AD-46A9-A258-98DF5F265123}" type="presOf" srcId="{47A1094C-A39D-4FB3-806D-DD2D6E37A063}" destId="{84B80868-C681-46BC-B6C7-FF4C37427B9F}" srcOrd="0" destOrd="0" presId="urn:microsoft.com/office/officeart/2005/8/layout/cycle4#1"/>
    <dgm:cxn modelId="{1AE3DC85-3C15-4D78-BB32-E3BE263F7069}" srcId="{129FEC14-0FDA-452C-BB78-A9C43485DD81}" destId="{1943A182-39D3-45E5-964C-FA8E5A50D7E5}" srcOrd="2" destOrd="0" parTransId="{A043500E-BEAE-48C2-ABAA-961359826B99}" sibTransId="{8B41BAB7-C482-48D8-8781-B95F7E5B396B}"/>
    <dgm:cxn modelId="{6EA603A2-FE3B-4A3E-A0A1-29477A0E45E4}" type="presOf" srcId="{1943A182-39D3-45E5-964C-FA8E5A50D7E5}" destId="{112A1824-BF9E-4CB6-83D8-1F712963E6CE}" srcOrd="0" destOrd="0" presId="urn:microsoft.com/office/officeart/2005/8/layout/cycle4#1"/>
    <dgm:cxn modelId="{06A58FD2-EEEA-40F0-8D22-F8140AF64FA4}" srcId="{129FEC14-0FDA-452C-BB78-A9C43485DD81}" destId="{47A1094C-A39D-4FB3-806D-DD2D6E37A063}" srcOrd="3" destOrd="0" parTransId="{9FF14B5B-135F-4E15-8185-528E82994902}" sibTransId="{5898D897-F55D-497A-B8C1-402366772066}"/>
    <dgm:cxn modelId="{899ABCD9-687C-4FAF-81DA-59C7034778D7}" srcId="{129FEC14-0FDA-452C-BB78-A9C43485DD81}" destId="{EF8A7BA1-98D8-49AA-A6B5-E36CBF918BCD}" srcOrd="0" destOrd="0" parTransId="{7E44643B-B213-4835-939B-A2D0B99C8F28}" sibTransId="{102C967D-A972-45B3-8365-2AB529D8B68B}"/>
    <dgm:cxn modelId="{2500FEEB-B342-4B33-BD73-A9EB1D71F302}" type="presOf" srcId="{129FEC14-0FDA-452C-BB78-A9C43485DD81}" destId="{74C31718-5A8C-4D78-9B67-BBB8ECA0E17F}" srcOrd="0" destOrd="0" presId="urn:microsoft.com/office/officeart/2005/8/layout/cycle4#1"/>
    <dgm:cxn modelId="{4EB9ADF8-AC59-4226-A56C-90075BF7A436}" srcId="{129FEC14-0FDA-452C-BB78-A9C43485DD81}" destId="{BDFFA78F-FB73-4B0C-812C-E78B58E73784}" srcOrd="1" destOrd="0" parTransId="{A3A5EA69-55E3-42F3-B1A1-DB6DAA70A9EE}" sibTransId="{0B4B45F1-2152-40E3-BE62-B98CFCCBA241}"/>
    <dgm:cxn modelId="{2EA0EB23-2903-4C73-8847-910BB5658F03}" type="presParOf" srcId="{74C31718-5A8C-4D78-9B67-BBB8ECA0E17F}" destId="{6BE1F260-91AE-4A4C-9050-93DBD702F310}" srcOrd="0" destOrd="0" presId="urn:microsoft.com/office/officeart/2005/8/layout/cycle4#1"/>
    <dgm:cxn modelId="{39B574D6-31C4-413B-847D-EA4D5C79E53D}" type="presParOf" srcId="{6BE1F260-91AE-4A4C-9050-93DBD702F310}" destId="{E8DD84FD-B869-4711-9DC0-04A48B7F7A2F}" srcOrd="0" destOrd="0" presId="urn:microsoft.com/office/officeart/2005/8/layout/cycle4#1"/>
    <dgm:cxn modelId="{D6EF2496-7EFA-4C5A-8E32-A55FFCA59C10}" type="presParOf" srcId="{74C31718-5A8C-4D78-9B67-BBB8ECA0E17F}" destId="{F35274D1-1112-4E68-9A83-3C646D814006}" srcOrd="1" destOrd="0" presId="urn:microsoft.com/office/officeart/2005/8/layout/cycle4#1"/>
    <dgm:cxn modelId="{73AE99C4-A44E-41BE-A1DA-17DD2FDD16CA}" type="presParOf" srcId="{F35274D1-1112-4E68-9A83-3C646D814006}" destId="{89C3BA96-C139-4347-9767-6F7ABF2A92DC}" srcOrd="0" destOrd="0" presId="urn:microsoft.com/office/officeart/2005/8/layout/cycle4#1"/>
    <dgm:cxn modelId="{504D8162-B1F4-4A0F-B9CF-EB5D9DC96729}" type="presParOf" srcId="{F35274D1-1112-4E68-9A83-3C646D814006}" destId="{512C4F5D-C972-4701-8AC9-AC146DA95A23}" srcOrd="1" destOrd="0" presId="urn:microsoft.com/office/officeart/2005/8/layout/cycle4#1"/>
    <dgm:cxn modelId="{0B687EEB-AA80-4E46-94FB-A3B9C8A401B4}" type="presParOf" srcId="{F35274D1-1112-4E68-9A83-3C646D814006}" destId="{112A1824-BF9E-4CB6-83D8-1F712963E6CE}" srcOrd="2" destOrd="0" presId="urn:microsoft.com/office/officeart/2005/8/layout/cycle4#1"/>
    <dgm:cxn modelId="{7939E696-7A7C-4E36-9329-99F69B2B4AC4}" type="presParOf" srcId="{F35274D1-1112-4E68-9A83-3C646D814006}" destId="{84B80868-C681-46BC-B6C7-FF4C37427B9F}" srcOrd="3" destOrd="0" presId="urn:microsoft.com/office/officeart/2005/8/layout/cycle4#1"/>
    <dgm:cxn modelId="{37AB2807-D416-4C58-AA82-47AFCD2B72D7}" type="presParOf" srcId="{F35274D1-1112-4E68-9A83-3C646D814006}" destId="{BA608D68-B5F9-4E17-B518-60BC131A7CEC}" srcOrd="4" destOrd="0" presId="urn:microsoft.com/office/officeart/2005/8/layout/cycle4#1"/>
    <dgm:cxn modelId="{55FB6A15-A693-4B3E-B30D-A9A878D07188}" type="presParOf" srcId="{74C31718-5A8C-4D78-9B67-BBB8ECA0E17F}" destId="{CDDC9C7F-ACB9-4C4C-A129-EEB9DDE284F3}" srcOrd="2" destOrd="0" presId="urn:microsoft.com/office/officeart/2005/8/layout/cycle4#1"/>
    <dgm:cxn modelId="{15EB624A-FEBB-42E7-A1F3-7A863C1EA6D2}" type="presParOf" srcId="{74C31718-5A8C-4D78-9B67-BBB8ECA0E17F}" destId="{977855C3-86AA-4320-9794-A1BA41F3D30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CF844-348C-4548-BA98-9CD657E0BA13}">
      <dsp:nvSpPr>
        <dsp:cNvPr id="0" name=""/>
        <dsp:cNvSpPr/>
      </dsp:nvSpPr>
      <dsp:spPr>
        <a:xfrm>
          <a:off x="460905" y="104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Vi har nogle fantastiske fysiske rammer</a:t>
          </a:r>
          <a:endParaRPr lang="en-US" sz="2900" kern="1200" dirty="0"/>
        </a:p>
      </dsp:txBody>
      <dsp:txXfrm>
        <a:off x="460905" y="1046"/>
        <a:ext cx="3479899" cy="2087939"/>
      </dsp:txXfrm>
    </dsp:sp>
    <dsp:sp modelId="{5A6E32C3-FD93-4080-A273-79E11B7F8AA4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Vi har en mangfoldig elevgruppe</a:t>
          </a:r>
          <a:r>
            <a:rPr lang="da-DK" sz="2900" kern="1200" dirty="0">
              <a:latin typeface="Verdana"/>
            </a:rPr>
            <a:t> </a:t>
          </a:r>
          <a:endParaRPr lang="en-US" sz="2900" kern="1200" dirty="0"/>
        </a:p>
      </dsp:txBody>
      <dsp:txXfrm>
        <a:off x="4288794" y="1046"/>
        <a:ext cx="3479899" cy="2087939"/>
      </dsp:txXfrm>
    </dsp:sp>
    <dsp:sp modelId="{5A025C3F-BC76-4F2C-B76C-DA8E148410F2}">
      <dsp:nvSpPr>
        <dsp:cNvPr id="0" name=""/>
        <dsp:cNvSpPr/>
      </dsp:nvSpPr>
      <dsp:spPr>
        <a:xfrm>
          <a:off x="460905" y="2436975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Vi bor midt i byen med mange muligheder i nærområdet</a:t>
          </a:r>
          <a:endParaRPr lang="en-US" sz="2900" kern="1200" dirty="0"/>
        </a:p>
      </dsp:txBody>
      <dsp:txXfrm>
        <a:off x="460905" y="2436975"/>
        <a:ext cx="3479899" cy="2087939"/>
      </dsp:txXfrm>
    </dsp:sp>
    <dsp:sp modelId="{77CBFAC8-5E56-43F4-80E4-A72A6D604356}">
      <dsp:nvSpPr>
        <dsp:cNvPr id="0" name=""/>
        <dsp:cNvSpPr/>
      </dsp:nvSpPr>
      <dsp:spPr>
        <a:xfrm>
          <a:off x="4288794" y="2436975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Vi har dygtige og engagerede medarbejdere</a:t>
          </a:r>
          <a:endParaRPr lang="en-US" sz="2900" kern="1200" dirty="0"/>
        </a:p>
      </dsp:txBody>
      <dsp:txXfrm>
        <a:off x="4288794" y="2436975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BA96-C139-4347-9767-6F7ABF2A92DC}">
      <dsp:nvSpPr>
        <dsp:cNvPr id="0" name=""/>
        <dsp:cNvSpPr/>
      </dsp:nvSpPr>
      <dsp:spPr>
        <a:xfrm>
          <a:off x="1670293" y="202017"/>
          <a:ext cx="1534624" cy="1534624"/>
        </a:xfrm>
        <a:prstGeom prst="pieWedge">
          <a:avLst/>
        </a:prstGeom>
        <a:solidFill>
          <a:srgbClr val="4A75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72000" bIns="10800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cap="small" baseline="0" err="1"/>
            <a:t>Selv-hjulpen</a:t>
          </a:r>
          <a:endParaRPr lang="da-DK" sz="1400" b="1" kern="1200" cap="small" baseline="0"/>
        </a:p>
      </dsp:txBody>
      <dsp:txXfrm>
        <a:off x="2119774" y="651498"/>
        <a:ext cx="1085143" cy="1085143"/>
      </dsp:txXfrm>
    </dsp:sp>
    <dsp:sp modelId="{512C4F5D-C972-4701-8AC9-AC146DA95A23}">
      <dsp:nvSpPr>
        <dsp:cNvPr id="0" name=""/>
        <dsp:cNvSpPr/>
      </dsp:nvSpPr>
      <dsp:spPr>
        <a:xfrm rot="5400000">
          <a:off x="3275801" y="202017"/>
          <a:ext cx="1534624" cy="1534624"/>
        </a:xfrm>
        <a:prstGeom prst="pieWedge">
          <a:avLst/>
        </a:prstGeom>
        <a:solidFill>
          <a:srgbClr val="4A75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0" bIns="10800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cap="small" baseline="0" err="1"/>
            <a:t>Selv-stændig</a:t>
          </a:r>
          <a:endParaRPr lang="da-DK" sz="1400" b="1" kern="1200" cap="small" baseline="0"/>
        </a:p>
      </dsp:txBody>
      <dsp:txXfrm rot="-5400000">
        <a:off x="3275801" y="651498"/>
        <a:ext cx="1085143" cy="1085143"/>
      </dsp:txXfrm>
    </dsp:sp>
    <dsp:sp modelId="{112A1824-BF9E-4CB6-83D8-1F712963E6CE}">
      <dsp:nvSpPr>
        <dsp:cNvPr id="0" name=""/>
        <dsp:cNvSpPr/>
      </dsp:nvSpPr>
      <dsp:spPr>
        <a:xfrm rot="10800000">
          <a:off x="3275801" y="1807525"/>
          <a:ext cx="1534624" cy="1534624"/>
        </a:xfrm>
        <a:prstGeom prst="pieWedge">
          <a:avLst/>
        </a:prstGeom>
        <a:solidFill>
          <a:srgbClr val="4A75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0" bIns="10800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cap="small" baseline="0"/>
            <a:t>Social</a:t>
          </a:r>
        </a:p>
      </dsp:txBody>
      <dsp:txXfrm rot="10800000">
        <a:off x="3275801" y="1807525"/>
        <a:ext cx="1085143" cy="1085143"/>
      </dsp:txXfrm>
    </dsp:sp>
    <dsp:sp modelId="{84B80868-C681-46BC-B6C7-FF4C37427B9F}">
      <dsp:nvSpPr>
        <dsp:cNvPr id="0" name=""/>
        <dsp:cNvSpPr/>
      </dsp:nvSpPr>
      <dsp:spPr>
        <a:xfrm rot="16200000">
          <a:off x="1670293" y="1807525"/>
          <a:ext cx="1534624" cy="1534624"/>
        </a:xfrm>
        <a:prstGeom prst="pieWedge">
          <a:avLst/>
        </a:prstGeom>
        <a:solidFill>
          <a:srgbClr val="4A75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72000" bIns="10800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cap="small" baseline="0"/>
            <a:t>Parat til indlæring</a:t>
          </a:r>
        </a:p>
      </dsp:txBody>
      <dsp:txXfrm rot="5400000">
        <a:off x="2119774" y="1807525"/>
        <a:ext cx="1085143" cy="1085143"/>
      </dsp:txXfrm>
    </dsp:sp>
    <dsp:sp modelId="{CDDC9C7F-ACB9-4C4C-A129-EEB9DDE284F3}">
      <dsp:nvSpPr>
        <dsp:cNvPr id="0" name=""/>
        <dsp:cNvSpPr/>
      </dsp:nvSpPr>
      <dsp:spPr>
        <a:xfrm>
          <a:off x="2975433" y="1453108"/>
          <a:ext cx="529853" cy="46074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855C3-86AA-4320-9794-A1BA41F3D309}">
      <dsp:nvSpPr>
        <dsp:cNvPr id="0" name=""/>
        <dsp:cNvSpPr/>
      </dsp:nvSpPr>
      <dsp:spPr>
        <a:xfrm rot="10800000">
          <a:off x="2975433" y="1630317"/>
          <a:ext cx="529853" cy="46074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547" cy="339777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1778" y="0"/>
            <a:ext cx="4302546" cy="339777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FFA56F18-40E2-4611-9FF1-7D9C0832B129}" type="datetimeFigureOut">
              <a:rPr lang="da-DK" smtClean="0"/>
              <a:t>11-01-2026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6456814"/>
            <a:ext cx="4302547" cy="339777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21778" y="6456814"/>
            <a:ext cx="4302546" cy="339777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A6D52A6D-8D24-492C-819F-7D8A2FD64B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12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547" cy="339777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1778" y="0"/>
            <a:ext cx="4302546" cy="339777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6E2698B0-3AA1-479A-9CCB-DFAFA0490E5F}" type="datetimeFigureOut">
              <a:rPr lang="da-DK" smtClean="0"/>
              <a:t>11-01-2026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20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897" y="3228408"/>
            <a:ext cx="7940846" cy="3059063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6814"/>
            <a:ext cx="4302547" cy="339777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621778" y="6456814"/>
            <a:ext cx="4302546" cy="339777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4D69C784-1B04-4AEC-B553-2CE6068B5C1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87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7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28776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1"/>
            <a:ext cx="6400800" cy="1439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AC7A-A211-4ACE-BFC1-DC3508D845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903912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90391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8338-66A1-46EC-B940-08116D0D298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3D4A-D465-4CA7-ABF4-4E723EB65A4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DCCF-DFD9-4745-80CE-2E1D44F2AE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986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986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5D2D-1EBA-42F7-953E-4EFF84741AB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B3E78-EB64-467E-ABBC-B043BEC731F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54C5-B318-4C1A-AEB7-0A368D6C747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F4084-5453-4B9A-ACE7-5559176013A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49F2-E5FC-4795-BB49-D5F3BFA4133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B25C-5C6A-4BAE-9029-6877EB78857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98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1" y="6237289"/>
            <a:ext cx="53975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32AF0018-982B-4079-A243-B3551604B36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71E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google.dk/url?sa=i&amp;rct=j&amp;q=&amp;esrc=s&amp;frm=1&amp;source=images&amp;cd=&amp;cad=rja&amp;uact=8&amp;ved=0ahUKEwjrv5KowKHKAhVF1ywKHUD4CR8QjRwIBw&amp;url=http://www.dba.dk/koebes-boernehave-garderobe-m/id-1008472879/&amp;bvm=bv.111396085,d.bGg&amp;psig=AFQjCNHNKAHoXG6YwaZYGPjKM9-qX7yuTg&amp;ust=1452592845356320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hyperlink" Target="http://www.google.dk/url?sa=i&amp;rct=j&amp;q=&amp;esrc=s&amp;frm=1&amp;source=images&amp;cd=&amp;cad=rja&amp;uact=8&amp;ved=0ahUKEwio29bXwKHKAhVIjSwKHXv4Ai8QjRwIBw&amp;url=http://www.geocaching.com/seek/cache_details.aspx?guid%3Dcc853f87-698b-49b4-a28c-05d7c67485ca&amp;bvm=bv.111396085,d.bGg&amp;psig=AFQjCNGgZYtYdguuHK9iauAwT46FB6SmNw&amp;ust=1452592974988518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hyperlink" Target="http://www.google.dk/url?sa=i&amp;rct=j&amp;q=&amp;esrc=s&amp;frm=1&amp;source=images&amp;cd=&amp;cad=rja&amp;uact=8&amp;ved=0ahUKEwi4tM-BxaHKAhXD3CwKHbGgCB4QjRwIBw&amp;url=http://www.visbyvej.dk/kalender/kalender.htm&amp;bvm=bv.111396085,d.bGg&amp;psig=AFQjCNFKSJAbEmpfKXHd9deBS55Y20NmIw&amp;ust=145259411031877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k/url?sa=i&amp;rct=j&amp;q=&amp;esrc=s&amp;frm=1&amp;source=images&amp;cd=&amp;cad=rja&amp;uact=8&amp;ved=0ahUKEwjCxYq_xaHKAhUFlSwKHfCiCzcQjRwIBw&amp;url=https://www.bergen.kommune.no/omkommunen/avdelinger/skoler/krohnengen-skole/7903/article-127235&amp;bvm=bv.111396085,d.bGg&amp;psig=AFQjCNGseFCbcbQ7dQOJ1dKaX6NqMuFHhA&amp;ust=14525942606823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benraa.dk/borger/boern-og-familie/dagtilbud/skolefritidsordning-s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8054" y="1601487"/>
            <a:ext cx="8353300" cy="1080120"/>
          </a:xfrm>
        </p:spPr>
        <p:txBody>
          <a:bodyPr/>
          <a:lstStyle/>
          <a:p>
            <a:r>
              <a:rPr lang="da-DK" sz="2800" dirty="0"/>
              <a:t>Informationsmøde </a:t>
            </a:r>
            <a:br>
              <a:rPr lang="da-DK" sz="2800" dirty="0"/>
            </a:br>
            <a:r>
              <a:rPr lang="da-DK" sz="2800" dirty="0"/>
              <a:t>til kommende 0. årgang </a:t>
            </a:r>
            <a:br>
              <a:rPr lang="da-DK" sz="2800" dirty="0">
                <a:ea typeface="Verdana"/>
              </a:rPr>
            </a:br>
            <a:r>
              <a:rPr lang="da-DK" sz="2800" dirty="0">
                <a:ea typeface="Verdana"/>
              </a:rPr>
              <a:t>d. 6. januar 2026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5"/>
            <a:ext cx="20669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7" y="2780928"/>
            <a:ext cx="648670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52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Skoleparathed</a:t>
            </a:r>
          </a:p>
        </p:txBody>
      </p:sp>
      <p:sp>
        <p:nvSpPr>
          <p:cNvPr id="29" name="Afrundet rektangel 28"/>
          <p:cNvSpPr/>
          <p:nvPr/>
        </p:nvSpPr>
        <p:spPr>
          <a:xfrm>
            <a:off x="395288" y="873125"/>
            <a:ext cx="3240087" cy="100806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540000" bIns="36000"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Klæde sig af og på uden hjælp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Klare toiletbesøg selv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Spise sin mad selv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Holde styr på egne ting</a:t>
            </a:r>
          </a:p>
        </p:txBody>
      </p:sp>
      <p:sp>
        <p:nvSpPr>
          <p:cNvPr id="30" name="Afrundet rektangel 29"/>
          <p:cNvSpPr/>
          <p:nvPr/>
        </p:nvSpPr>
        <p:spPr>
          <a:xfrm>
            <a:off x="395287" y="2852936"/>
            <a:ext cx="3240087" cy="37805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540000" bIns="36000"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Lytte og modtage en fælles besked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Kunne formulere sig over for andre og forstå, hvad der bliver sagt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Tegne med en almindelig blyant og klippe med en saks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Skrive sit navn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Følge med i en historie, der bliver læst højt for en klasse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Kunne påbegynde og fuldende en aktivitet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Tegne tegninger, andre umiddelbart kan se hvad forestiller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Kende de mest almindelige farver</a:t>
            </a:r>
          </a:p>
        </p:txBody>
      </p:sp>
      <p:sp>
        <p:nvSpPr>
          <p:cNvPr id="31" name="Afrundet rektangel 30"/>
          <p:cNvSpPr/>
          <p:nvPr/>
        </p:nvSpPr>
        <p:spPr>
          <a:xfrm>
            <a:off x="5219700" y="620714"/>
            <a:ext cx="3240088" cy="1521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36000" bIns="36000"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Blive på skolens område, selv om det ikke er indhegnet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Holde styr på, hvad det skal, når skoledagen er slut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Huske beskeder og aftaler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Parat til at arbejde i skiftende børne- og voksengrupper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Kunne sige farvel</a:t>
            </a:r>
          </a:p>
        </p:txBody>
      </p:sp>
      <p:sp>
        <p:nvSpPr>
          <p:cNvPr id="32" name="Afrundet rektangel 31"/>
          <p:cNvSpPr/>
          <p:nvPr/>
        </p:nvSpPr>
        <p:spPr>
          <a:xfrm>
            <a:off x="5219700" y="2996952"/>
            <a:ext cx="3240088" cy="25923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6000" rIns="36000" bIns="36000"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Parat til at opbygge nye venskaber og lære nye voksne at kende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”dele” den voksne med andre børn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Løse mindre konflikter uden voksenhjælp (uden at slå)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Overholde almindelige regler og indordne sig under nye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Respekt for voksne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At kunne sige PYT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da-DK" sz="1200">
                <a:solidFill>
                  <a:schemeClr val="tx1"/>
                </a:solidFill>
              </a:rPr>
              <a:t>Vente på tur</a:t>
            </a:r>
          </a:p>
          <a:p>
            <a:pPr>
              <a:defRPr/>
            </a:pPr>
            <a:endParaRPr lang="da-DK" sz="1200">
              <a:solidFill>
                <a:schemeClr val="tx1"/>
              </a:solidFill>
            </a:endParaRPr>
          </a:p>
          <a:p>
            <a:pPr>
              <a:defRPr/>
            </a:pPr>
            <a:endParaRPr lang="da-DK" sz="1200">
              <a:solidFill>
                <a:schemeClr val="tx1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288562435"/>
              </p:ext>
            </p:extLst>
          </p:nvPr>
        </p:nvGraphicFramePr>
        <p:xfrm>
          <a:off x="1115616" y="830064"/>
          <a:ext cx="648072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39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2" y="692696"/>
            <a:ext cx="698477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Det 5-6 årige skolebarn </a:t>
            </a:r>
            <a:endParaRPr lang="da-DK" sz="320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294967295"/>
          </p:nvPr>
        </p:nvSpPr>
        <p:spPr>
          <a:xfrm>
            <a:off x="1259632" y="2924944"/>
            <a:ext cx="6400800" cy="216024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endParaRPr lang="da-DK"/>
          </a:p>
          <a:p>
            <a:pPr marL="46037" indent="0">
              <a:buFont typeface="Georgia" pitchFamily="18" charset="0"/>
              <a:buNone/>
              <a:defRPr/>
            </a:pPr>
            <a:r>
              <a:rPr lang="da-DK"/>
              <a:t>   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066723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680520" cy="164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376A2-0FE2-5AE8-40A1-4C73115F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Verdana"/>
              </a:rPr>
              <a:t>SFO tilbuddet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55D10F-30BA-0A8F-B8D0-D394CE3D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ea typeface="Verdana"/>
              </a:rPr>
              <a:t>Fritidstilbud i SFO 1 fra 0.-3. klasse</a:t>
            </a:r>
          </a:p>
          <a:p>
            <a:r>
              <a:rPr lang="da-DK" dirty="0">
                <a:ea typeface="Verdana"/>
              </a:rPr>
              <a:t>Klubtilbud i SFO 2 fra 4. - 6. klasse</a:t>
            </a:r>
          </a:p>
          <a:p>
            <a:endParaRPr lang="da-DK" dirty="0">
              <a:ea typeface="Verdana"/>
            </a:endParaRPr>
          </a:p>
          <a:p>
            <a:r>
              <a:rPr lang="da-DK" dirty="0">
                <a:ea typeface="Verdana"/>
              </a:rPr>
              <a:t>Der er 9 fastansatte pædagoger + studerende og medhjælpere</a:t>
            </a:r>
          </a:p>
        </p:txBody>
      </p:sp>
    </p:spTree>
    <p:extLst>
      <p:ext uri="{BB962C8B-B14F-4D97-AF65-F5344CB8AC3E}">
        <p14:creationId xmlns:p14="http://schemas.microsoft.com/office/powerpoint/2010/main" val="425414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15419E-C77E-67D7-D193-CD91AAC6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r>
              <a:rPr lang="en-US" dirty="0">
                <a:ea typeface="Verdana"/>
              </a:rPr>
              <a:t>SFO </a:t>
            </a:r>
            <a:r>
              <a:rPr lang="en-US" dirty="0" err="1">
                <a:ea typeface="Verdana"/>
              </a:rPr>
              <a:t>åbningstid</a:t>
            </a:r>
            <a:endParaRPr lang="en-US" dirty="0" err="1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0C3B96-1BF8-A44C-266A-E7839385A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98663"/>
            <a:ext cx="4038600" cy="45259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200"/>
              <a:t>Mandag til torsdag  6:30-8:15</a:t>
            </a:r>
            <a:br>
              <a:rPr lang="da-DK" sz="2200"/>
            </a:br>
            <a:r>
              <a:rPr lang="da-DK" sz="2200"/>
              <a:t>                13.00 / 13:50-16:45</a:t>
            </a:r>
            <a:br>
              <a:rPr lang="da-DK" sz="2200"/>
            </a:br>
            <a:endParaRPr lang="da-DK" sz="2200"/>
          </a:p>
          <a:p>
            <a:pPr>
              <a:lnSpc>
                <a:spcPct val="90000"/>
              </a:lnSpc>
            </a:pPr>
            <a:r>
              <a:rPr lang="da-DK" sz="2200"/>
              <a:t>Fredag       6:30-8:15</a:t>
            </a:r>
            <a:br>
              <a:rPr lang="da-DK" sz="2200"/>
            </a:br>
            <a:r>
              <a:rPr lang="da-DK" sz="2200"/>
              <a:t>          13.00 / 13:50-16.00</a:t>
            </a:r>
            <a:endParaRPr lang="en-US" sz="2200"/>
          </a:p>
          <a:p>
            <a:pPr lvl="8">
              <a:lnSpc>
                <a:spcPct val="90000"/>
              </a:lnSpc>
              <a:buFont typeface="Wingdings,Sans-Serif"/>
              <a:buChar char="§"/>
            </a:pPr>
            <a:endParaRPr lang="da-DK" sz="2200"/>
          </a:p>
          <a:p>
            <a:pPr>
              <a:lnSpc>
                <a:spcPct val="90000"/>
              </a:lnSpc>
              <a:buFont typeface="Wingdings,Sans-Serif"/>
              <a:buChar char="§"/>
            </a:pPr>
            <a:r>
              <a:rPr lang="da-DK" sz="2200" err="1"/>
              <a:t>Sampasning</a:t>
            </a:r>
            <a:r>
              <a:rPr lang="da-DK" sz="2200"/>
              <a:t> i sommer- efterårs og vinterferie.</a:t>
            </a:r>
          </a:p>
          <a:p>
            <a:pPr>
              <a:lnSpc>
                <a:spcPct val="90000"/>
              </a:lnSpc>
              <a:buFont typeface="Wingdings,Sans-Serif"/>
              <a:buChar char="§"/>
            </a:pPr>
            <a:endParaRPr lang="da-DK" sz="2200"/>
          </a:p>
          <a:p>
            <a:pPr>
              <a:lnSpc>
                <a:spcPct val="90000"/>
              </a:lnSpc>
            </a:pPr>
            <a:endParaRPr lang="da-DK" sz="2200"/>
          </a:p>
        </p:txBody>
      </p:sp>
      <p:pic>
        <p:nvPicPr>
          <p:cNvPr id="2" name="Picture 1" descr="Analog Uhr · Kostenlose Vektorgrafik auf Pixabay">
            <a:extLst>
              <a:ext uri="{FF2B5EF4-FFF2-40B4-BE49-F238E27FC236}">
                <a16:creationId xmlns:a16="http://schemas.microsoft.com/office/drawing/2014/main" id="{E400138B-74F1-B42E-BC94-0D8D7E9B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151" y="1999610"/>
            <a:ext cx="3334645" cy="33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7624" y="2853688"/>
            <a:ext cx="6264696" cy="1379941"/>
          </a:xfrm>
        </p:spPr>
        <p:txBody>
          <a:bodyPr/>
          <a:lstStyle/>
          <a:p>
            <a:r>
              <a:rPr lang="da-DK" sz="2400" dirty="0"/>
              <a:t>Pædagogik, trivsel og rød tråd i dagligdagen</a:t>
            </a:r>
            <a:endParaRPr lang="da-DK" sz="2400" dirty="0">
              <a:ea typeface="Verdana"/>
            </a:endParaRPr>
          </a:p>
          <a:p>
            <a:r>
              <a:rPr lang="da-DK" sz="2400" dirty="0"/>
              <a:t>Funktionsopdelte aktiviteter</a:t>
            </a:r>
            <a:endParaRPr lang="da-DK" sz="2400" dirty="0">
              <a:ea typeface="Verdana"/>
            </a:endParaRPr>
          </a:p>
          <a:p>
            <a:r>
              <a:rPr lang="da-DK" sz="2400" dirty="0">
                <a:ea typeface="Verdana"/>
              </a:rPr>
              <a:t>Traditioner</a:t>
            </a:r>
          </a:p>
          <a:p>
            <a:pPr marL="0" indent="0">
              <a:buNone/>
            </a:pPr>
            <a:endParaRPr lang="da-DK" sz="3600" dirty="0">
              <a:ea typeface="Verdana"/>
            </a:endParaRP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>
              <a:ea typeface="Verdana"/>
            </a:endParaRPr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8413"/>
            <a:ext cx="2066925" cy="737870"/>
          </a:xfrm>
          <a:prstGeom prst="rect">
            <a:avLst/>
          </a:prstGeom>
          <a:noFill/>
        </p:spPr>
      </p:pic>
      <p:pic>
        <p:nvPicPr>
          <p:cNvPr id="3074" name="Picture 2" descr="http://dbastatic.dk/pictures/pictures/bf/71/7095-12e6-410e-aea5-d373953d4f20.jpg?preset=vipgalleryprima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04911"/>
            <a:ext cx="1954922" cy="1462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justero.se/sites/default/files/lucia_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41" y="3631587"/>
            <a:ext cx="1080120" cy="11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69" y="1212674"/>
            <a:ext cx="1825220" cy="106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75" y="1485742"/>
            <a:ext cx="150993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ww.visbyvej.dk/galleri/img28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736993"/>
            <a:ext cx="1664609" cy="13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værktøj, Børnekunst, kontorartikler, saks&#10;&#10;Beskrivelsen er genereret automatisk">
            <a:extLst>
              <a:ext uri="{FF2B5EF4-FFF2-40B4-BE49-F238E27FC236}">
                <a16:creationId xmlns:a16="http://schemas.microsoft.com/office/drawing/2014/main" id="{96629ADA-28DC-3DC9-9076-5A081B5859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3023" y="4455101"/>
            <a:ext cx="1779445" cy="1324842"/>
          </a:xfrm>
          <a:prstGeom prst="rect">
            <a:avLst/>
          </a:prstGeom>
        </p:spPr>
      </p:pic>
      <p:pic>
        <p:nvPicPr>
          <p:cNvPr id="6" name="Billede 5" descr="Et billede, der indeholder clipart, grafisk design, Grafik, tegning&#10;&#10;Beskrivelsen er genereret automatisk">
            <a:extLst>
              <a:ext uri="{FF2B5EF4-FFF2-40B4-BE49-F238E27FC236}">
                <a16:creationId xmlns:a16="http://schemas.microsoft.com/office/drawing/2014/main" id="{79470524-0E66-A6C8-3ED7-AFFBF0391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7270" y="1488931"/>
            <a:ext cx="2240107" cy="10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296566"/>
          </a:xfrm>
        </p:spPr>
        <p:txBody>
          <a:bodyPr/>
          <a:lstStyle/>
          <a:p>
            <a:br>
              <a:rPr lang="da-DK" sz="2800"/>
            </a:br>
            <a:r>
              <a:rPr lang="da-DK" sz="2800"/>
              <a:t>Indskrivningsprocedure og tidsplan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4500" y="1557383"/>
            <a:ext cx="8229600" cy="4525962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17.</a:t>
            </a:r>
            <a:r>
              <a:rPr lang="da-DK" sz="2000" dirty="0"/>
              <a:t> </a:t>
            </a:r>
            <a:r>
              <a:rPr lang="da-DK" sz="2000" b="1" dirty="0"/>
              <a:t>december: </a:t>
            </a:r>
            <a:r>
              <a:rPr lang="da-DK" sz="2000" err="1"/>
              <a:t>E-boks</a:t>
            </a:r>
            <a:r>
              <a:rPr lang="da-DK" sz="2000" dirty="0"/>
              <a:t> skrivelse vedr. indskrivning samt invitation til infomøde.  </a:t>
            </a:r>
            <a:endParaRPr lang="da-DK" sz="2000" dirty="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>
                <a:ea typeface="Verdana"/>
              </a:rPr>
              <a:t>12. Januar:</a:t>
            </a:r>
            <a:r>
              <a:rPr lang="da-DK" sz="2000" dirty="0">
                <a:ea typeface="Verdana"/>
              </a:rPr>
              <a:t> </a:t>
            </a:r>
            <a:r>
              <a:rPr lang="da-DK" sz="2000" err="1">
                <a:ea typeface="Verdana"/>
              </a:rPr>
              <a:t>E-boks</a:t>
            </a:r>
            <a:r>
              <a:rPr lang="da-DK" sz="2000" dirty="0">
                <a:ea typeface="Verdana"/>
              </a:rPr>
              <a:t> skrivelse vedr. skoleindskrivning. 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12.</a:t>
            </a:r>
            <a:r>
              <a:rPr lang="da-DK" sz="2000" dirty="0"/>
              <a:t> </a:t>
            </a:r>
            <a:r>
              <a:rPr lang="da-DK" sz="2000" b="1" dirty="0"/>
              <a:t>januar – 15. februar: </a:t>
            </a:r>
            <a:r>
              <a:rPr lang="da-DK" sz="2000" dirty="0"/>
              <a:t> Web-indskrivning </a:t>
            </a:r>
            <a:endParaRPr lang="da-DK" sz="200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20. marts: </a:t>
            </a:r>
            <a:r>
              <a:rPr lang="da-DK" sz="2000" dirty="0"/>
              <a:t>Besked til ikke distriktsbørn</a:t>
            </a:r>
            <a:endParaRPr lang="da-DK" sz="2000" dirty="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7.-9. april: </a:t>
            </a:r>
            <a:r>
              <a:rPr lang="da-DK" sz="2000" dirty="0"/>
              <a:t>Overleveringsmøde med børnehaverne </a:t>
            </a:r>
            <a:endParaRPr lang="da-DK" sz="2000" dirty="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>
                <a:ea typeface="Verdana"/>
              </a:rPr>
              <a:t>Juni: </a:t>
            </a:r>
            <a:r>
              <a:rPr lang="da-DK" sz="2000" dirty="0">
                <a:ea typeface="Verdana"/>
              </a:rPr>
              <a:t>Besked om holddannelse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11. juni: </a:t>
            </a:r>
            <a:r>
              <a:rPr lang="da-DK" sz="2000" dirty="0"/>
              <a:t>Forældremøde med børn</a:t>
            </a:r>
            <a:endParaRPr lang="da-DK" sz="2000" dirty="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17. juni: </a:t>
            </a:r>
            <a:r>
              <a:rPr lang="da-DK" sz="2000" dirty="0"/>
              <a:t>Lille skoledag</a:t>
            </a:r>
            <a:endParaRPr lang="da-DK" sz="2000" dirty="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Juni:</a:t>
            </a:r>
            <a:r>
              <a:rPr lang="da-DK" sz="2000" dirty="0"/>
              <a:t> </a:t>
            </a:r>
            <a:r>
              <a:rPr lang="da-DK" sz="2000" err="1"/>
              <a:t>E-boks</a:t>
            </a:r>
            <a:r>
              <a:rPr lang="da-DK" sz="2000" dirty="0"/>
              <a:t> info vedr. 1. skoledag</a:t>
            </a:r>
            <a:endParaRPr lang="da-DK" sz="2000" dirty="0">
              <a:ea typeface="Verdana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b="1" dirty="0"/>
              <a:t>Mandag den 10. august 2026:</a:t>
            </a:r>
            <a:r>
              <a:rPr lang="da-DK" sz="2000" dirty="0"/>
              <a:t> 1. skoledag kl. 9.00</a:t>
            </a:r>
            <a:endParaRPr lang="da-DK" sz="2000" dirty="0">
              <a:ea typeface="Verdana"/>
            </a:endParaRPr>
          </a:p>
          <a:p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066925" cy="737870"/>
          </a:xfrm>
          <a:prstGeom prst="rect">
            <a:avLst/>
          </a:prstGeom>
          <a:noFill/>
        </p:spPr>
      </p:pic>
      <p:pic>
        <p:nvPicPr>
          <p:cNvPr id="4098" name="Picture 2" descr="https://encrypted-tbn0.gstatic.com/images?q=tbn:ANd9GcQlapbxYg7DIkZBJfZXSFBZIeAVgNJf7799Cmr2pOJE8gZ4SrN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016224" cy="11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5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4665" y="1186184"/>
            <a:ext cx="8229600" cy="5760640"/>
          </a:xfrm>
        </p:spPr>
        <p:txBody>
          <a:bodyPr/>
          <a:lstStyle/>
          <a:p>
            <a:r>
              <a:rPr lang="da-DK" sz="2300" b="1" dirty="0"/>
              <a:t>Skoleudsættelse</a:t>
            </a:r>
          </a:p>
          <a:p>
            <a:pPr marL="400050" lvl="1" indent="0">
              <a:buNone/>
            </a:pPr>
            <a:r>
              <a:rPr lang="da-DK" sz="2300" dirty="0"/>
              <a:t>Forældrene kan sammen med børnehaven søge om at udsætte barnets skolestart et år begrundet i barnets udvikling. En skoleudsættelse forudsætter at PPR har været involveret i beslutningen. </a:t>
            </a:r>
            <a:endParaRPr lang="da-DK" sz="2300" dirty="0">
              <a:ea typeface="Verdana"/>
            </a:endParaRPr>
          </a:p>
          <a:p>
            <a:pPr marL="400050" lvl="1" indent="0">
              <a:buNone/>
            </a:pPr>
            <a:endParaRPr lang="da-DK" sz="2300" dirty="0"/>
          </a:p>
          <a:p>
            <a:r>
              <a:rPr lang="da-DK" sz="2300" b="1" dirty="0"/>
              <a:t>Ikke distriktsbørn</a:t>
            </a:r>
            <a:endParaRPr lang="da-DK" sz="2300" b="1" dirty="0">
              <a:ea typeface="Verdana"/>
            </a:endParaRPr>
          </a:p>
          <a:p>
            <a:pPr marL="400050" lvl="1" indent="0">
              <a:buNone/>
            </a:pPr>
            <a:r>
              <a:rPr lang="da-DK" sz="2300" dirty="0"/>
              <a:t>Vælges en anden skole end distriktsskolen, afholdes eventuelle udgifter til transport til og fra skolen for egen regning. </a:t>
            </a:r>
            <a:endParaRPr lang="da-DK" sz="2300" b="1"/>
          </a:p>
          <a:p>
            <a:pPr marL="0" indent="0">
              <a:buNone/>
            </a:pPr>
            <a:endParaRPr lang="da-DK" sz="230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84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/>
          <a:lstStyle/>
          <a:p>
            <a:r>
              <a:rPr lang="da-DK"/>
              <a:t>Tilmelding til SFO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63635" y="4086639"/>
            <a:ext cx="8229600" cy="2388683"/>
          </a:xfrm>
        </p:spPr>
        <p:txBody>
          <a:bodyPr/>
          <a:lstStyle/>
          <a:p>
            <a:pPr marL="0" indent="0">
              <a:buNone/>
            </a:pPr>
            <a:endParaRPr lang="da-DK" sz="1400" b="1" dirty="0">
              <a:latin typeface="Arial"/>
              <a:ea typeface="Verdana"/>
              <a:cs typeface="Arial"/>
            </a:endParaRPr>
          </a:p>
          <a:p>
            <a:pPr marL="400050" lvl="1" indent="0">
              <a:buNone/>
            </a:pPr>
            <a:r>
              <a:rPr lang="da-DK" sz="2000" dirty="0">
                <a:latin typeface="Arial"/>
                <a:cs typeface="Arial"/>
              </a:rPr>
              <a:t>Vælg </a:t>
            </a:r>
            <a:r>
              <a:rPr lang="da-DK" sz="2000" b="1" i="1" dirty="0">
                <a:latin typeface="Arial"/>
                <a:cs typeface="Arial"/>
              </a:rPr>
              <a:t>”Kongehøjs SFO”</a:t>
            </a:r>
            <a:endParaRPr lang="da-DK" sz="2000" b="1" i="1">
              <a:latin typeface="Arial"/>
              <a:ea typeface="Verdana"/>
              <a:cs typeface="Arial"/>
            </a:endParaRPr>
          </a:p>
          <a:p>
            <a:pPr marL="400050" lvl="1" indent="0">
              <a:buNone/>
            </a:pPr>
            <a:r>
              <a:rPr lang="da-DK" sz="2000" dirty="0">
                <a:latin typeface="Arial"/>
                <a:cs typeface="Arial"/>
              </a:rPr>
              <a:t>Vælg fra rullepanel: </a:t>
            </a:r>
            <a:r>
              <a:rPr lang="da-DK" sz="2000" b="1" i="1" dirty="0">
                <a:latin typeface="Arial"/>
                <a:cs typeface="Arial"/>
              </a:rPr>
              <a:t>”</a:t>
            </a:r>
            <a:r>
              <a:rPr lang="da-DK" sz="2000" b="1" i="1" dirty="0" err="1">
                <a:latin typeface="Arial"/>
                <a:cs typeface="Arial"/>
              </a:rPr>
              <a:t>Eftermiddag+morgenpasning</a:t>
            </a:r>
            <a:r>
              <a:rPr lang="da-DK" sz="2000" b="1" i="1" dirty="0">
                <a:latin typeface="Arial"/>
                <a:cs typeface="Arial"/>
              </a:rPr>
              <a:t>” </a:t>
            </a:r>
            <a:r>
              <a:rPr lang="da-DK" sz="2000" dirty="0">
                <a:latin typeface="Arial"/>
                <a:cs typeface="Arial"/>
              </a:rPr>
              <a:t>eller </a:t>
            </a:r>
            <a:r>
              <a:rPr lang="da-DK" sz="2000" b="1" i="1" dirty="0">
                <a:latin typeface="Arial"/>
                <a:cs typeface="Arial"/>
              </a:rPr>
              <a:t>”Eftermiddagspasning” </a:t>
            </a:r>
            <a:endParaRPr lang="da-DK" sz="2000" b="1" i="1">
              <a:latin typeface="Arial"/>
              <a:ea typeface="Verdana"/>
              <a:cs typeface="Arial"/>
            </a:endParaRPr>
          </a:p>
          <a:p>
            <a:pPr marL="400050" lvl="1" indent="0">
              <a:buNone/>
            </a:pPr>
            <a:endParaRPr lang="da-DK" sz="2000" b="1" i="1" dirty="0">
              <a:latin typeface="Arial"/>
              <a:cs typeface="Arial"/>
            </a:endParaRPr>
          </a:p>
          <a:p>
            <a:pPr marL="400050" lvl="1" indent="0">
              <a:buNone/>
            </a:pPr>
            <a:r>
              <a:rPr lang="da-DK" sz="2000" dirty="0">
                <a:latin typeface="Arial"/>
                <a:cs typeface="Arial"/>
              </a:rPr>
              <a:t>Evt. friplads søges også via pladsanvisningen</a:t>
            </a:r>
            <a:endParaRPr lang="da-DK" sz="2000">
              <a:latin typeface="Arial"/>
              <a:ea typeface="Verdana"/>
              <a:cs typeface="Arial"/>
            </a:endParaRPr>
          </a:p>
          <a:p>
            <a:pPr marL="400050" lvl="1" indent="0">
              <a:buNone/>
            </a:pPr>
            <a:br>
              <a:rPr lang="da-DK" dirty="0">
                <a:ea typeface="+mn-lt"/>
                <a:cs typeface="+mn-lt"/>
              </a:rPr>
            </a:br>
            <a:endParaRPr lang="da-DK"/>
          </a:p>
        </p:txBody>
      </p:sp>
      <p:pic>
        <p:nvPicPr>
          <p:cNvPr id="4" name="Billed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8413"/>
            <a:ext cx="2066925" cy="737870"/>
          </a:xfrm>
          <a:prstGeom prst="rect">
            <a:avLst/>
          </a:prstGeom>
          <a:noFill/>
        </p:spPr>
      </p:pic>
      <p:sp>
        <p:nvSpPr>
          <p:cNvPr id="6" name="Tekstfelt 5"/>
          <p:cNvSpPr txBox="1"/>
          <p:nvPr/>
        </p:nvSpPr>
        <p:spPr>
          <a:xfrm>
            <a:off x="755576" y="1739042"/>
            <a:ext cx="784887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000" dirty="0">
                <a:latin typeface="Arial"/>
                <a:cs typeface="Arial"/>
                <a:hlinkClick r:id="rId3"/>
              </a:rPr>
              <a:t>Tilmelding SFO her</a:t>
            </a:r>
            <a:endParaRPr lang="da-DK" sz="2000" dirty="0">
              <a:latin typeface="Arial"/>
              <a:cs typeface="Arial"/>
            </a:endParaRPr>
          </a:p>
          <a:p>
            <a:r>
              <a:rPr lang="da-DK" sz="2000" dirty="0">
                <a:latin typeface="Arial"/>
                <a:cs typeface="Arial"/>
              </a:rPr>
              <a:t>Eller gå på Aabenraa Kommunes hjemmeside. </a:t>
            </a:r>
            <a:endParaRPr lang="da-DK" sz="2000">
              <a:cs typeface="Arial"/>
            </a:endParaRPr>
          </a:p>
          <a:p>
            <a:r>
              <a:rPr lang="da-DK" sz="2000" dirty="0">
                <a:latin typeface="Arial"/>
                <a:cs typeface="Arial"/>
              </a:rPr>
              <a:t>Tryk ”Borger”.</a:t>
            </a:r>
          </a:p>
          <a:p>
            <a:r>
              <a:rPr lang="da-DK" sz="2000" dirty="0">
                <a:latin typeface="Arial"/>
                <a:cs typeface="Arial"/>
              </a:rPr>
              <a:t>Tryk ”Skole og undervisning”.</a:t>
            </a:r>
          </a:p>
          <a:p>
            <a:r>
              <a:rPr lang="da-DK" sz="2000" dirty="0">
                <a:latin typeface="Arial"/>
                <a:cs typeface="Arial"/>
              </a:rPr>
              <a:t>Tryk ”Skoler”.</a:t>
            </a:r>
          </a:p>
          <a:p>
            <a:r>
              <a:rPr lang="da-DK" sz="2000" dirty="0">
                <a:latin typeface="Arial"/>
                <a:cs typeface="Arial"/>
              </a:rPr>
              <a:t>Vælg "skolefritidsordning (SFO)". Login med </a:t>
            </a:r>
            <a:r>
              <a:rPr lang="da-DK" sz="2000" dirty="0" err="1">
                <a:latin typeface="Arial"/>
                <a:cs typeface="Arial"/>
              </a:rPr>
              <a:t>MitID</a:t>
            </a:r>
            <a:r>
              <a:rPr lang="da-DK" sz="2000" dirty="0">
                <a:latin typeface="Arial"/>
                <a:cs typeface="Arial"/>
              </a:rPr>
              <a:t>. </a:t>
            </a:r>
            <a:endParaRPr lang="da-DK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48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476250"/>
            <a:ext cx="7849244" cy="1143000"/>
          </a:xfrm>
        </p:spPr>
        <p:txBody>
          <a:bodyPr/>
          <a:lstStyle/>
          <a:p>
            <a:r>
              <a:rPr lang="da-DK"/>
              <a:t>Spørgsmål</a:t>
            </a:r>
          </a:p>
        </p:txBody>
      </p:sp>
      <p:pic>
        <p:nvPicPr>
          <p:cNvPr id="1028" name="Picture 4" descr="http://www.danskfaget.dk/uploads/tx_cliopolaroidphotoflex/god_tegns%C3%A6tning_-_sp%C3%B8rgsm%C3%A5lste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3" y="1436283"/>
            <a:ext cx="4176464" cy="43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8413"/>
            <a:ext cx="2066925" cy="737870"/>
          </a:xfrm>
          <a:prstGeom prst="rect">
            <a:avLst/>
          </a:prstGeom>
          <a:noFill/>
        </p:spPr>
      </p:pic>
      <p:sp>
        <p:nvSpPr>
          <p:cNvPr id="4" name="Oval billedforklaring 3"/>
          <p:cNvSpPr/>
          <p:nvPr/>
        </p:nvSpPr>
        <p:spPr>
          <a:xfrm>
            <a:off x="4499992" y="2123306"/>
            <a:ext cx="4248472" cy="2817862"/>
          </a:xfrm>
          <a:prstGeom prst="wedgeEllipseCallout">
            <a:avLst>
              <a:gd name="adj1" fmla="val -74963"/>
              <a:gd name="adj2" fmla="val -9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solidFill>
                  <a:schemeClr val="tx1"/>
                </a:solidFill>
              </a:rPr>
              <a:t>Ved spørgsmål kontakt</a:t>
            </a:r>
          </a:p>
          <a:p>
            <a:pPr algn="ctr"/>
            <a:endParaRPr lang="da-DK">
              <a:solidFill>
                <a:schemeClr val="tx1"/>
              </a:solidFill>
            </a:endParaRPr>
          </a:p>
          <a:p>
            <a:pPr algn="ctr"/>
            <a:r>
              <a:rPr lang="da-DK">
                <a:solidFill>
                  <a:schemeClr val="tx1"/>
                </a:solidFill>
              </a:rPr>
              <a:t>sekretær Sanne </a:t>
            </a:r>
          </a:p>
          <a:p>
            <a:pPr algn="ctr"/>
            <a:r>
              <a:rPr lang="da-DK">
                <a:solidFill>
                  <a:schemeClr val="tx1"/>
                </a:solidFill>
              </a:rPr>
              <a:t>tlf.: 7376 8350 </a:t>
            </a:r>
          </a:p>
          <a:p>
            <a:pPr algn="ctr"/>
            <a:r>
              <a:rPr lang="da-DK">
                <a:solidFill>
                  <a:schemeClr val="tx1"/>
                </a:solidFill>
              </a:rPr>
              <a:t>eller </a:t>
            </a:r>
          </a:p>
          <a:p>
            <a:pPr algn="ctr"/>
            <a:r>
              <a:rPr lang="da-DK">
                <a:solidFill>
                  <a:schemeClr val="tx1"/>
                </a:solidFill>
              </a:rPr>
              <a:t>afdelingsleder Andrea tlf.: 7376 8364</a:t>
            </a:r>
          </a:p>
        </p:txBody>
      </p:sp>
    </p:spTree>
    <p:extLst>
      <p:ext uri="{BB962C8B-B14F-4D97-AF65-F5344CB8AC3E}">
        <p14:creationId xmlns:p14="http://schemas.microsoft.com/office/powerpoint/2010/main" val="1479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50297"/>
            <a:ext cx="8784976" cy="51470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000" b="1"/>
              <a:t>Velkomst og indledning  </a:t>
            </a:r>
            <a:r>
              <a:rPr lang="da-DK" sz="2000" dirty="0"/>
              <a:t>v. Skoleleder Søren E. Lüdeking  </a:t>
            </a:r>
            <a:endParaRPr lang="da-DK" sz="2000" dirty="0"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da-DK" sz="2000" b="1" dirty="0"/>
              <a:t>Præsentation af indskoling </a:t>
            </a:r>
            <a:r>
              <a:rPr lang="da-DK" sz="2000" dirty="0"/>
              <a:t>v. afdelingsleder Andrea Mastrup</a:t>
            </a:r>
            <a:endParaRPr lang="da-DK" sz="2000" dirty="0"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da-DK" sz="2000" b="1" dirty="0">
                <a:ea typeface="Verdana"/>
              </a:rPr>
              <a:t>Dagligdagen i 0. Klasse </a:t>
            </a:r>
            <a:r>
              <a:rPr lang="da-DK" sz="2000" dirty="0">
                <a:ea typeface="Verdana"/>
              </a:rPr>
              <a:t>v. Michael, Mette og Dorte</a:t>
            </a:r>
          </a:p>
          <a:p>
            <a:pPr>
              <a:lnSpc>
                <a:spcPct val="150000"/>
              </a:lnSpc>
            </a:pPr>
            <a:r>
              <a:rPr lang="da-DK" sz="2000" b="1" dirty="0">
                <a:ea typeface="Verdana"/>
              </a:rPr>
              <a:t>Præsentation af SFO </a:t>
            </a:r>
            <a:r>
              <a:rPr lang="da-DK" sz="2000" dirty="0">
                <a:ea typeface="Verdana"/>
              </a:rPr>
              <a:t>v. afdelingsleder Andrea Mastrup</a:t>
            </a:r>
          </a:p>
          <a:p>
            <a:pPr lvl="0">
              <a:lnSpc>
                <a:spcPct val="150000"/>
              </a:lnSpc>
            </a:pPr>
            <a:r>
              <a:rPr lang="da-DK" sz="2000" b="1" dirty="0"/>
              <a:t>Indskrivningsprocedure og tidsplan </a:t>
            </a:r>
            <a:r>
              <a:rPr lang="da-DK" sz="2000" dirty="0"/>
              <a:t>v. sekretær Sanne Matthiasen</a:t>
            </a:r>
            <a:endParaRPr lang="da-DK" sz="2000" dirty="0">
              <a:ea typeface="Verdana"/>
            </a:endParaRPr>
          </a:p>
          <a:p>
            <a:pPr lvl="0">
              <a:lnSpc>
                <a:spcPct val="150000"/>
              </a:lnSpc>
            </a:pPr>
            <a:r>
              <a:rPr lang="da-DK" sz="2000" b="1" dirty="0"/>
              <a:t>Spørgsmål</a:t>
            </a:r>
            <a:endParaRPr lang="da-DK" sz="2000" b="1" dirty="0">
              <a:ea typeface="Verdana"/>
            </a:endParaRPr>
          </a:p>
          <a:p>
            <a:pPr lvl="0">
              <a:lnSpc>
                <a:spcPct val="150000"/>
              </a:lnSpc>
            </a:pPr>
            <a:r>
              <a:rPr lang="da-DK" sz="2000" b="1" dirty="0"/>
              <a:t>Rundvisning i indskolingen på Dr. Margrethes Vej 60</a:t>
            </a:r>
            <a:endParaRPr lang="da-DK" sz="2000" dirty="0">
              <a:ea typeface="Verdan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066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805763"/>
            <a:ext cx="8229600" cy="1921123"/>
          </a:xfrm>
        </p:spPr>
        <p:txBody>
          <a:bodyPr/>
          <a:lstStyle/>
          <a:p>
            <a:br>
              <a:rPr lang="da-DK" sz="2400" b="1" dirty="0"/>
            </a:br>
            <a:br>
              <a:rPr lang="da-DK" sz="2400" b="1" dirty="0"/>
            </a:br>
            <a:r>
              <a:rPr lang="da-DK" dirty="0">
                <a:ea typeface="Verdana"/>
              </a:rPr>
              <a:t>Kongehøjskolens Indskoling </a:t>
            </a:r>
            <a:br>
              <a:rPr lang="da-DK" dirty="0"/>
            </a:br>
            <a:r>
              <a:rPr lang="da-DK" dirty="0"/>
              <a:t>Dronning Magrethes Vej 60</a:t>
            </a:r>
            <a:br>
              <a:rPr lang="da-DK" dirty="0"/>
            </a:br>
            <a:r>
              <a:rPr lang="da-DK" dirty="0"/>
              <a:t>DMV</a:t>
            </a:r>
            <a:br>
              <a:rPr lang="da-DK" dirty="0"/>
            </a:br>
            <a:br>
              <a:rPr lang="da-DK" sz="2400" b="1" dirty="0"/>
            </a:br>
            <a:endParaRPr lang="da-DK" sz="240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75745"/>
          </a:xfrm>
        </p:spPr>
        <p:txBody>
          <a:bodyPr/>
          <a:lstStyle/>
          <a:p>
            <a:pPr marL="0" indent="0">
              <a:buNone/>
            </a:pPr>
            <a:endParaRPr lang="da-DK" sz="2400" b="1"/>
          </a:p>
          <a:p>
            <a:r>
              <a:rPr lang="da-DK" sz="2000" b="1" dirty="0"/>
              <a:t>Skolebørn fra 0.-3. årgang</a:t>
            </a:r>
            <a:endParaRPr lang="da-DK" sz="2000" b="1" dirty="0">
              <a:ea typeface="Verda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12 klasser, 275 børn</a:t>
            </a:r>
            <a:endParaRPr lang="da-DK" sz="2000" dirty="0">
              <a:ea typeface="Verda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/>
              <a:t>Ca. 25 medarbejdere tilknyttet skoledagen</a:t>
            </a:r>
            <a:endParaRPr lang="da-DK" sz="2000" dirty="0">
              <a:ea typeface="Verdana"/>
            </a:endParaRPr>
          </a:p>
          <a:p>
            <a:pPr marL="800100" lvl="1" indent="-342900">
              <a:buFont typeface="Arial" panose="020B0604020202020204" pitchFamily="34" charset="0"/>
            </a:pPr>
            <a:r>
              <a:rPr lang="da-DK" sz="2000" dirty="0">
                <a:ea typeface="Verdana"/>
              </a:rPr>
              <a:t>Der er undervisning på skoledage fra kl. 08.15-13.00, eller 13.50</a:t>
            </a:r>
            <a:endParaRPr lang="da-DK" sz="2000">
              <a:ea typeface="Verdana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000" dirty="0">
              <a:ea typeface="Verdana"/>
            </a:endParaRPr>
          </a:p>
          <a:p>
            <a:pPr marL="457200" lvl="1" indent="0">
              <a:buNone/>
            </a:pPr>
            <a:r>
              <a:rPr lang="da-DK" sz="2000">
                <a:ea typeface="Verdana"/>
              </a:rPr>
              <a:t>Forventning til kommende 0. årgang er 3 hold. </a:t>
            </a:r>
            <a:endParaRPr lang="da-DK" sz="2000" dirty="0">
              <a:ea typeface="Verdana"/>
            </a:endParaRPr>
          </a:p>
          <a:p>
            <a:pPr lvl="1"/>
            <a:endParaRPr lang="da-DK">
              <a:ea typeface="Verdana"/>
            </a:endParaRPr>
          </a:p>
          <a:p>
            <a:endParaRPr lang="da-DK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425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D6F0A-868C-4AAE-E9A6-A1FBDECC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81277"/>
            <a:ext cx="8229600" cy="916459"/>
          </a:xfrm>
        </p:spPr>
        <p:txBody>
          <a:bodyPr wrap="square" anchor="ctr">
            <a:normAutofit/>
          </a:bodyPr>
          <a:lstStyle/>
          <a:p>
            <a:r>
              <a:rPr lang="da-DK" i="1"/>
              <a:t>Skal mit barn gå på Kongehøj??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1E58348-A17D-C697-9516-E959E0D0A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34273"/>
              </p:ext>
            </p:extLst>
          </p:nvPr>
        </p:nvGraphicFramePr>
        <p:xfrm>
          <a:off x="457200" y="19986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4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5112568" cy="78296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Dagligdagen i 0. klasse</a:t>
            </a:r>
          </a:p>
        </p:txBody>
      </p:sp>
      <p:sp>
        <p:nvSpPr>
          <p:cNvPr id="11268" name="Pladsholder til indhold 3"/>
          <p:cNvSpPr txBox="1">
            <a:spLocks/>
          </p:cNvSpPr>
          <p:nvPr/>
        </p:nvSpPr>
        <p:spPr bwMode="auto">
          <a:xfrm>
            <a:off x="827584" y="5661248"/>
            <a:ext cx="6904683" cy="7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4635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endParaRPr lang="da-DK" altLang="da-DK" sz="2200" b="1" dirty="0">
              <a:solidFill>
                <a:srgbClr val="404040"/>
              </a:solidFill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3779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066723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4">
            <a:extLst>
              <a:ext uri="{FF2B5EF4-FFF2-40B4-BE49-F238E27FC236}">
                <a16:creationId xmlns:a16="http://schemas.microsoft.com/office/drawing/2014/main" id="{CAEC2CE1-53CE-A014-926C-6882C424C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487" y="1435100"/>
            <a:ext cx="25010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4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1" y="908721"/>
            <a:ext cx="4945372" cy="720080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Dagligdagen i 0. klasse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4294967295"/>
          </p:nvPr>
        </p:nvSpPr>
        <p:spPr>
          <a:xfrm>
            <a:off x="893168" y="5733256"/>
            <a:ext cx="7272808" cy="720080"/>
          </a:xfrm>
          <a:prstGeom prst="rect">
            <a:avLst/>
          </a:prstGeom>
        </p:spPr>
        <p:txBody>
          <a:bodyPr/>
          <a:lstStyle/>
          <a:p>
            <a:pPr marL="46037" indent="0">
              <a:buNone/>
            </a:pPr>
            <a:r>
              <a:rPr lang="da-DK"/>
              <a:t>Forskellige former for undervisning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066723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3" descr="Et billede, der indeholder gulv, person, indendørs&#10;&#10;Beskrivelsen er genereret automatisk">
            <a:extLst>
              <a:ext uri="{FF2B5EF4-FFF2-40B4-BE49-F238E27FC236}">
                <a16:creationId xmlns:a16="http://schemas.microsoft.com/office/drawing/2014/main" id="{6FA98EE9-672E-9A93-B1F4-47AA5537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1622961"/>
            <a:ext cx="3505200" cy="3637478"/>
          </a:xfrm>
          <a:prstGeom prst="rect">
            <a:avLst/>
          </a:prstGeom>
        </p:spPr>
      </p:pic>
      <p:pic>
        <p:nvPicPr>
          <p:cNvPr id="4" name="Billede 4" descr="Et billede, der indeholder tekst, gulv, indendørs&#10;&#10;Beskrivelsen er genereret automatisk">
            <a:extLst>
              <a:ext uri="{FF2B5EF4-FFF2-40B4-BE49-F238E27FC236}">
                <a16:creationId xmlns:a16="http://schemas.microsoft.com/office/drawing/2014/main" id="{88998CD5-46F1-B712-3A49-6A3EEC55D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00" y="1877457"/>
            <a:ext cx="3873500" cy="29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875"/>
            <a:ext cx="2298700" cy="779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1638"/>
            <a:ext cx="2298700" cy="2008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4438"/>
            <a:ext cx="2298700" cy="1409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3" descr="Et billede, der indeholder tekst, person, indendørs, barn&#10;&#10;Beskrivelsen er genereret automatisk">
            <a:extLst>
              <a:ext uri="{FF2B5EF4-FFF2-40B4-BE49-F238E27FC236}">
                <a16:creationId xmlns:a16="http://schemas.microsoft.com/office/drawing/2014/main" id="{38C136F1-A68E-582B-4133-F42690DB1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513" y="2085975"/>
            <a:ext cx="5856288" cy="43481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 wrap="square" anchor="ctr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Dagligdagen </a:t>
            </a:r>
            <a:br>
              <a:rPr lang="da-DK"/>
            </a:br>
            <a:r>
              <a:rPr lang="da-DK"/>
              <a:t>i 0. klasse</a:t>
            </a:r>
          </a:p>
        </p:txBody>
      </p:sp>
    </p:spTree>
    <p:extLst>
      <p:ext uri="{BB962C8B-B14F-4D97-AF65-F5344CB8AC3E}">
        <p14:creationId xmlns:p14="http://schemas.microsoft.com/office/powerpoint/2010/main" val="390946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76263"/>
            <a:ext cx="2768600" cy="949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4" descr="Et billede, der indeholder person, indendørs, gulv&#10;&#10;Beskrivelsen er genereret automatisk">
            <a:extLst>
              <a:ext uri="{FF2B5EF4-FFF2-40B4-BE49-F238E27FC236}">
                <a16:creationId xmlns:a16="http://schemas.microsoft.com/office/drawing/2014/main" id="{563985E1-C51A-9D3E-A98F-1D79F843B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90900"/>
            <a:ext cx="2768600" cy="276383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3" y="2366963"/>
            <a:ext cx="3136900" cy="3787775"/>
          </a:xfrm>
          <a:prstGeom prst="rect">
            <a:avLst/>
          </a:prstGeom>
        </p:spPr>
      </p:pic>
      <p:pic>
        <p:nvPicPr>
          <p:cNvPr id="5" name="Billede 5" descr="Et billede, der indeholder tekst, indendørs, person, barn&#10;&#10;Beskrivelsen er genereret automatisk">
            <a:extLst>
              <a:ext uri="{FF2B5EF4-FFF2-40B4-BE49-F238E27FC236}">
                <a16:creationId xmlns:a16="http://schemas.microsoft.com/office/drawing/2014/main" id="{B11EEBD4-CFD9-F295-DE52-8C2CC6E75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925" y="2366963"/>
            <a:ext cx="2174875" cy="1684338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125913"/>
            <a:ext cx="2174875" cy="2028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 wrap="square" anchor="ctr"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Dagligdagen </a:t>
            </a:r>
            <a:br>
              <a:rPr lang="da-DK"/>
            </a:br>
            <a:r>
              <a:rPr lang="da-DK"/>
              <a:t>i 0. klasse</a:t>
            </a:r>
          </a:p>
        </p:txBody>
      </p:sp>
    </p:spTree>
    <p:extLst>
      <p:ext uri="{BB962C8B-B14F-4D97-AF65-F5344CB8AC3E}">
        <p14:creationId xmlns:p14="http://schemas.microsoft.com/office/powerpoint/2010/main" val="294989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29" y="3861049"/>
            <a:ext cx="3598644" cy="26989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670690"/>
            <a:ext cx="5472608" cy="742087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a-DK"/>
              <a:t>Dagligdagen i 0. klasse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294967295"/>
          </p:nvPr>
        </p:nvSpPr>
        <p:spPr>
          <a:xfrm>
            <a:off x="306749" y="1556793"/>
            <a:ext cx="4104456" cy="23042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z="2400" b="1"/>
              <a:t>Andre aktiviteter</a:t>
            </a:r>
          </a:p>
          <a:p>
            <a:pPr lvl="1">
              <a:defRPr/>
            </a:pPr>
            <a:r>
              <a:rPr lang="da-DK" sz="1600"/>
              <a:t>Fagdage/emneuger</a:t>
            </a:r>
          </a:p>
          <a:p>
            <a:pPr lvl="1">
              <a:defRPr/>
            </a:pPr>
            <a:r>
              <a:rPr lang="da-DK" sz="1600"/>
              <a:t>Teater</a:t>
            </a:r>
          </a:p>
          <a:p>
            <a:pPr lvl="1">
              <a:defRPr/>
            </a:pPr>
            <a:r>
              <a:rPr lang="da-DK" sz="1600"/>
              <a:t>Koncert</a:t>
            </a:r>
          </a:p>
          <a:p>
            <a:pPr lvl="1">
              <a:defRPr/>
            </a:pPr>
            <a:r>
              <a:rPr lang="da-DK" sz="1600"/>
              <a:t>Udedage</a:t>
            </a:r>
          </a:p>
          <a:p>
            <a:pPr lvl="1">
              <a:defRPr/>
            </a:pPr>
            <a:r>
              <a:rPr lang="da-DK" sz="1600"/>
              <a:t>Udflugter/ brug af nærmiljøet</a:t>
            </a:r>
          </a:p>
          <a:p>
            <a:pPr lvl="1">
              <a:defRPr/>
            </a:pPr>
            <a:r>
              <a:rPr lang="da-DK" sz="1600"/>
              <a:t>Årstidsbestemte aktiviteter</a:t>
            </a:r>
          </a:p>
          <a:p>
            <a:pPr indent="36513">
              <a:buFont typeface="Arial" pitchFamily="34" charset="0"/>
              <a:buChar char="•"/>
              <a:defRPr/>
            </a:pPr>
            <a:endParaRPr lang="da-DK" sz="1200"/>
          </a:p>
          <a:p>
            <a:pPr>
              <a:defRPr/>
            </a:pPr>
            <a:endParaRPr lang="da-DK" sz="12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21" y="1340768"/>
            <a:ext cx="3280833" cy="24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9261"/>
            <a:ext cx="3449960" cy="25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066723" cy="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182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ed logo">
  <a:themeElements>
    <a:clrScheme name="Powerpoint skabe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skabel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skabe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kabe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kabe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9834e1-4e63-4286-97b2-362929b31928">
      <Terms xmlns="http://schemas.microsoft.com/office/infopath/2007/PartnerControls"/>
    </lcf76f155ced4ddcb4097134ff3c332f>
    <TaxCatchAll xmlns="0e23bcc5-114f-4d99-91e9-efaa66a35cd6" xsi:nil="true"/>
    <Spil xmlns="ee9834e1-4e63-4286-97b2-362929b3192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9A42FEC2EE744FA4ECB98212F85404" ma:contentTypeVersion="20" ma:contentTypeDescription="Opret et nyt dokument." ma:contentTypeScope="" ma:versionID="22fab2d8889e3ebf6437da19c83577f0">
  <xsd:schema xmlns:xsd="http://www.w3.org/2001/XMLSchema" xmlns:xs="http://www.w3.org/2001/XMLSchema" xmlns:p="http://schemas.microsoft.com/office/2006/metadata/properties" xmlns:ns2="ee9834e1-4e63-4286-97b2-362929b31928" xmlns:ns3="0e23bcc5-114f-4d99-91e9-efaa66a35cd6" targetNamespace="http://schemas.microsoft.com/office/2006/metadata/properties" ma:root="true" ma:fieldsID="8d3a7bfefc19ef0bf9ea7bd6bf605f6b" ns2:_="" ns3:_="">
    <xsd:import namespace="ee9834e1-4e63-4286-97b2-362929b31928"/>
    <xsd:import namespace="0e23bcc5-114f-4d99-91e9-efaa66a35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Sp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834e1-4e63-4286-97b2-362929b31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0a3bdad8-2b36-48a1-a79e-b946791fd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pil" ma:index="26" nillable="true" ma:displayName="Spil" ma:description="Der ligger spil i 2.A og 2.B de er inddelt i niveau 0-1 og 2-3 klasse. Spilleregler ligger i kasserne ved spilet.  " ma:format="Dropdown" ma:internalName="Spil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3bcc5-114f-4d99-91e9-efaa66a35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b7e3df-3cf0-44d1-b17e-45c3d0235826}" ma:internalName="TaxCatchAll" ma:showField="CatchAllData" ma:web="0e23bcc5-114f-4d99-91e9-efaa66a35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3539E0-D1C1-4C31-A541-EFB240F1F195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4a65e4d4-3e6e-4b20-aa18-4c58607ca12d"/>
    <ds:schemaRef ds:uri="0aea6886-5a5e-45cf-adf1-2171ac940f74"/>
    <ds:schemaRef ds:uri="http://www.w3.org/XML/1998/namespace"/>
    <ds:schemaRef ds:uri="ee9834e1-4e63-4286-97b2-362929b31928"/>
    <ds:schemaRef ds:uri="0e23bcc5-114f-4d99-91e9-efaa66a35cd6"/>
  </ds:schemaRefs>
</ds:datastoreItem>
</file>

<file path=customXml/itemProps2.xml><?xml version="1.0" encoding="utf-8"?>
<ds:datastoreItem xmlns:ds="http://schemas.openxmlformats.org/officeDocument/2006/customXml" ds:itemID="{6ACB22FD-CA5E-4EBA-9416-D1ECB0B86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56A9E4-82D1-459E-B242-8DE14BDC2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9834e1-4e63-4286-97b2-362929b31928"/>
    <ds:schemaRef ds:uri="0e23bcc5-114f-4d99-91e9-efaa66a35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med logo</Template>
  <TotalTime>0</TotalTime>
  <Words>820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 med logo</vt:lpstr>
      <vt:lpstr>Informationsmøde  til kommende 0. årgang  d. 6. januar 2026</vt:lpstr>
      <vt:lpstr>Program</vt:lpstr>
      <vt:lpstr>  Kongehøjskolens Indskoling  Dronning Magrethes Vej 60 DMV  </vt:lpstr>
      <vt:lpstr>Skal mit barn gå på Kongehøj??</vt:lpstr>
      <vt:lpstr>Dagligdagen i 0. klasse</vt:lpstr>
      <vt:lpstr>Dagligdagen i 0. klasse</vt:lpstr>
      <vt:lpstr>Dagligdagen  i 0. klasse</vt:lpstr>
      <vt:lpstr>Dagligdagen  i 0. klasse</vt:lpstr>
      <vt:lpstr>Dagligdagen i 0. klasse</vt:lpstr>
      <vt:lpstr>Skoleparathed</vt:lpstr>
      <vt:lpstr>Det 5-6 årige skolebarn </vt:lpstr>
      <vt:lpstr>SFO tilbuddet</vt:lpstr>
      <vt:lpstr>SFO åbningstid</vt:lpstr>
      <vt:lpstr>PowerPoint Presentation</vt:lpstr>
      <vt:lpstr> Indskrivningsprocedure og tidsplan</vt:lpstr>
      <vt:lpstr>PowerPoint Presentation</vt:lpstr>
      <vt:lpstr>Tilmelding til SFO</vt:lpstr>
      <vt:lpstr>Spørgsmål</vt:lpstr>
    </vt:vector>
  </TitlesOfParts>
  <Company>Aabenraa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Indskrivningsprocedure og tidsplan  v. Sanne K. Matthiasen</dc:title>
  <dc:creator>Sanne Klemensø Matthiasen</dc:creator>
  <cp:lastModifiedBy>Dorte Jørgensen</cp:lastModifiedBy>
  <cp:revision>418</cp:revision>
  <cp:lastPrinted>2023-01-09T10:46:44Z</cp:lastPrinted>
  <dcterms:created xsi:type="dcterms:W3CDTF">2016-01-06T08:51:54Z</dcterms:created>
  <dcterms:modified xsi:type="dcterms:W3CDTF">2026-01-12T07:33:44Z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0x0101001C9A42FEC2EE744FA4ECB98212F85404</vt:lpwstr>
  </property>
  <property fmtid="{D5CDD505-2E9C-101B-9397-08002B2CF9AE}" pid="3" name="MediaServiceImageTags">
    <vt:lpwstr/>
  </property>
  <property fmtid="{D5CDD505-2E9C-101B-9397-08002B2CF9AE}" pid="4" name="MSIP_Label_51f65c19-79d3-4a33-8731-7b1e857725aa_Enabled">
    <vt:lpwstr>true</vt:lpwstr>
  </property>
  <property fmtid="{D5CDD505-2E9C-101B-9397-08002B2CF9AE}" pid="5" name="MSIP_Label_51f65c19-79d3-4a33-8731-7b1e857725aa_SetDate">
    <vt:lpwstr>2024-01-04T14:09:50Z</vt:lpwstr>
  </property>
  <property fmtid="{D5CDD505-2E9C-101B-9397-08002B2CF9AE}" pid="6" name="MSIP_Label_51f65c19-79d3-4a33-8731-7b1e857725aa_Method">
    <vt:lpwstr>Standard</vt:lpwstr>
  </property>
  <property fmtid="{D5CDD505-2E9C-101B-9397-08002B2CF9AE}" pid="7" name="MSIP_Label_51f65c19-79d3-4a33-8731-7b1e857725aa_Name">
    <vt:lpwstr>Personlig</vt:lpwstr>
  </property>
  <property fmtid="{D5CDD505-2E9C-101B-9397-08002B2CF9AE}" pid="8" name="MSIP_Label_51f65c19-79d3-4a33-8731-7b1e857725aa_SiteId">
    <vt:lpwstr>b6935cfc-19b9-4c08-b528-9fdcb597fcf3</vt:lpwstr>
  </property>
  <property fmtid="{D5CDD505-2E9C-101B-9397-08002B2CF9AE}" pid="9" name="MSIP_Label_51f65c19-79d3-4a33-8731-7b1e857725aa_ActionId">
    <vt:lpwstr>c660efc3-592b-4f37-af17-396a4c3d297e</vt:lpwstr>
  </property>
  <property fmtid="{D5CDD505-2E9C-101B-9397-08002B2CF9AE}" pid="10" name="MSIP_Label_51f65c19-79d3-4a33-8731-7b1e857725aa_ContentBits">
    <vt:lpwstr>0</vt:lpwstr>
  </property>
</Properties>
</file>